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1"/>
  </p:notesMasterIdLst>
  <p:handoutMasterIdLst>
    <p:handoutMasterId r:id="rId102"/>
  </p:handoutMasterIdLst>
  <p:sldIdLst>
    <p:sldId id="256" r:id="rId2"/>
    <p:sldId id="378" r:id="rId3"/>
    <p:sldId id="257" r:id="rId4"/>
    <p:sldId id="258" r:id="rId5"/>
    <p:sldId id="328" r:id="rId6"/>
    <p:sldId id="374" r:id="rId7"/>
    <p:sldId id="375" r:id="rId8"/>
    <p:sldId id="381" r:id="rId9"/>
    <p:sldId id="295" r:id="rId10"/>
    <p:sldId id="259" r:id="rId11"/>
    <p:sldId id="260" r:id="rId12"/>
    <p:sldId id="294" r:id="rId13"/>
    <p:sldId id="261" r:id="rId14"/>
    <p:sldId id="262" r:id="rId15"/>
    <p:sldId id="263" r:id="rId16"/>
    <p:sldId id="264" r:id="rId17"/>
    <p:sldId id="265" r:id="rId18"/>
    <p:sldId id="322" r:id="rId19"/>
    <p:sldId id="329" r:id="rId20"/>
    <p:sldId id="266" r:id="rId21"/>
    <p:sldId id="330" r:id="rId22"/>
    <p:sldId id="267" r:id="rId23"/>
    <p:sldId id="331" r:id="rId24"/>
    <p:sldId id="268" r:id="rId25"/>
    <p:sldId id="332" r:id="rId26"/>
    <p:sldId id="269" r:id="rId27"/>
    <p:sldId id="333" r:id="rId28"/>
    <p:sldId id="270" r:id="rId29"/>
    <p:sldId id="334" r:id="rId30"/>
    <p:sldId id="271" r:id="rId31"/>
    <p:sldId id="335" r:id="rId32"/>
    <p:sldId id="272" r:id="rId33"/>
    <p:sldId id="273" r:id="rId34"/>
    <p:sldId id="296" r:id="rId35"/>
    <p:sldId id="380" r:id="rId36"/>
    <p:sldId id="274" r:id="rId37"/>
    <p:sldId id="275" r:id="rId38"/>
    <p:sldId id="379" r:id="rId39"/>
    <p:sldId id="327" r:id="rId40"/>
    <p:sldId id="276" r:id="rId41"/>
    <p:sldId id="297" r:id="rId42"/>
    <p:sldId id="277" r:id="rId43"/>
    <p:sldId id="299" r:id="rId44"/>
    <p:sldId id="278" r:id="rId45"/>
    <p:sldId id="279" r:id="rId46"/>
    <p:sldId id="280" r:id="rId47"/>
    <p:sldId id="281" r:id="rId48"/>
    <p:sldId id="282" r:id="rId49"/>
    <p:sldId id="283" r:id="rId50"/>
    <p:sldId id="284" r:id="rId51"/>
    <p:sldId id="285" r:id="rId52"/>
    <p:sldId id="325" r:id="rId53"/>
    <p:sldId id="336" r:id="rId54"/>
    <p:sldId id="286" r:id="rId55"/>
    <p:sldId id="337" r:id="rId56"/>
    <p:sldId id="287" r:id="rId57"/>
    <p:sldId id="338" r:id="rId58"/>
    <p:sldId id="288" r:id="rId59"/>
    <p:sldId id="339" r:id="rId60"/>
    <p:sldId id="289" r:id="rId61"/>
    <p:sldId id="340" r:id="rId62"/>
    <p:sldId id="290" r:id="rId63"/>
    <p:sldId id="341" r:id="rId64"/>
    <p:sldId id="291" r:id="rId65"/>
    <p:sldId id="342" r:id="rId66"/>
    <p:sldId id="292" r:id="rId67"/>
    <p:sldId id="293" r:id="rId68"/>
    <p:sldId id="343" r:id="rId69"/>
    <p:sldId id="344" r:id="rId70"/>
    <p:sldId id="345" r:id="rId71"/>
    <p:sldId id="376"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6" r:id="rId87"/>
    <p:sldId id="360" r:id="rId88"/>
    <p:sldId id="367" r:id="rId89"/>
    <p:sldId id="361" r:id="rId90"/>
    <p:sldId id="368" r:id="rId91"/>
    <p:sldId id="362" r:id="rId92"/>
    <p:sldId id="369" r:id="rId93"/>
    <p:sldId id="363" r:id="rId94"/>
    <p:sldId id="370" r:id="rId95"/>
    <p:sldId id="364" r:id="rId96"/>
    <p:sldId id="371" r:id="rId97"/>
    <p:sldId id="365" r:id="rId98"/>
    <p:sldId id="372" r:id="rId99"/>
    <p:sldId id="373" r:id="rId100"/>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9933"/>
    <a:srgbClr val="0033CC"/>
    <a:srgbClr val="008000"/>
    <a:srgbClr val="FF5050"/>
    <a:srgbClr val="003300"/>
    <a:srgbClr val="9999FF"/>
    <a:srgbClr val="D0001D"/>
    <a:srgbClr val="DC0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p:cViewPr varScale="1">
        <p:scale>
          <a:sx n="65" d="100"/>
          <a:sy n="65" d="100"/>
        </p:scale>
        <p:origin x="1234" y="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0" d="100"/>
          <a:sy n="60" d="100"/>
        </p:scale>
        <p:origin x="-13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3AAB4E79-08DB-4E66-998C-77EE11350335}"/>
    <pc:docChg chg="custSel addSld delSld modSld">
      <pc:chgData name="Josef Hallberg" userId="2394c6b5-89de-437d-ad9e-7cfa3a007786" providerId="ADAL" clId="{3AAB4E79-08DB-4E66-998C-77EE11350335}" dt="2021-09-07T08:28:38.129" v="173" actId="729"/>
      <pc:docMkLst>
        <pc:docMk/>
      </pc:docMkLst>
      <pc:sldChg chg="mod modShow">
        <pc:chgData name="Josef Hallberg" userId="2394c6b5-89de-437d-ad9e-7cfa3a007786" providerId="ADAL" clId="{3AAB4E79-08DB-4E66-998C-77EE11350335}" dt="2021-09-07T07:33:03.871" v="7" actId="729"/>
        <pc:sldMkLst>
          <pc:docMk/>
          <pc:sldMk cId="0" sldId="295"/>
        </pc:sldMkLst>
      </pc:sldChg>
      <pc:sldChg chg="mod modShow">
        <pc:chgData name="Josef Hallberg" userId="2394c6b5-89de-437d-ad9e-7cfa3a007786" providerId="ADAL" clId="{3AAB4E79-08DB-4E66-998C-77EE11350335}" dt="2021-09-07T08:22:23.026" v="139" actId="729"/>
        <pc:sldMkLst>
          <pc:docMk/>
          <pc:sldMk cId="0" sldId="327"/>
        </pc:sldMkLst>
      </pc:sldChg>
      <pc:sldChg chg="mod modShow">
        <pc:chgData name="Josef Hallberg" userId="2394c6b5-89de-437d-ad9e-7cfa3a007786" providerId="ADAL" clId="{3AAB4E79-08DB-4E66-998C-77EE11350335}" dt="2021-09-07T08:28:38.129" v="173" actId="729"/>
        <pc:sldMkLst>
          <pc:docMk/>
          <pc:sldMk cId="358573890" sldId="346"/>
        </pc:sldMkLst>
      </pc:sldChg>
      <pc:sldChg chg="modSp mod">
        <pc:chgData name="Josef Hallberg" userId="2394c6b5-89de-437d-ad9e-7cfa3a007786" providerId="ADAL" clId="{3AAB4E79-08DB-4E66-998C-77EE11350335}" dt="2021-09-07T07:32:12.756" v="6" actId="20577"/>
        <pc:sldMkLst>
          <pc:docMk/>
          <pc:sldMk cId="4161508760" sldId="374"/>
        </pc:sldMkLst>
        <pc:spChg chg="mod">
          <ac:chgData name="Josef Hallberg" userId="2394c6b5-89de-437d-ad9e-7cfa3a007786" providerId="ADAL" clId="{3AAB4E79-08DB-4E66-998C-77EE11350335}" dt="2021-09-07T07:32:12.756" v="6" actId="20577"/>
          <ac:spMkLst>
            <pc:docMk/>
            <pc:sldMk cId="4161508760" sldId="374"/>
            <ac:spMk id="3" creationId="{32E49968-9745-E84B-8766-B26F3F308031}"/>
          </ac:spMkLst>
        </pc:spChg>
      </pc:sldChg>
      <pc:sldChg chg="del">
        <pc:chgData name="Josef Hallberg" userId="2394c6b5-89de-437d-ad9e-7cfa3a007786" providerId="ADAL" clId="{3AAB4E79-08DB-4E66-998C-77EE11350335}" dt="2021-09-07T07:29:37.499" v="0" actId="47"/>
        <pc:sldMkLst>
          <pc:docMk/>
          <pc:sldMk cId="755498331" sldId="377"/>
        </pc:sldMkLst>
      </pc:sldChg>
      <pc:sldChg chg="modSp mod">
        <pc:chgData name="Josef Hallberg" userId="2394c6b5-89de-437d-ad9e-7cfa3a007786" providerId="ADAL" clId="{3AAB4E79-08DB-4E66-998C-77EE11350335}" dt="2021-09-07T08:23:35.671" v="172" actId="20577"/>
        <pc:sldMkLst>
          <pc:docMk/>
          <pc:sldMk cId="275520034" sldId="379"/>
        </pc:sldMkLst>
        <pc:spChg chg="mod">
          <ac:chgData name="Josef Hallberg" userId="2394c6b5-89de-437d-ad9e-7cfa3a007786" providerId="ADAL" clId="{3AAB4E79-08DB-4E66-998C-77EE11350335}" dt="2021-09-07T08:23:35.671" v="172" actId="20577"/>
          <ac:spMkLst>
            <pc:docMk/>
            <pc:sldMk cId="275520034" sldId="379"/>
            <ac:spMk id="3" creationId="{74102F06-00F8-8B4A-BD8E-99E3B485AC76}"/>
          </ac:spMkLst>
        </pc:spChg>
      </pc:sldChg>
      <pc:sldChg chg="modSp new mod">
        <pc:chgData name="Josef Hallberg" userId="2394c6b5-89de-437d-ad9e-7cfa3a007786" providerId="ADAL" clId="{3AAB4E79-08DB-4E66-998C-77EE11350335}" dt="2021-09-07T07:35:03.498" v="132" actId="20577"/>
        <pc:sldMkLst>
          <pc:docMk/>
          <pc:sldMk cId="1399944929" sldId="381"/>
        </pc:sldMkLst>
        <pc:spChg chg="mod">
          <ac:chgData name="Josef Hallberg" userId="2394c6b5-89de-437d-ad9e-7cfa3a007786" providerId="ADAL" clId="{3AAB4E79-08DB-4E66-998C-77EE11350335}" dt="2021-09-07T07:33:48.289" v="26" actId="20577"/>
          <ac:spMkLst>
            <pc:docMk/>
            <pc:sldMk cId="1399944929" sldId="381"/>
            <ac:spMk id="2" creationId="{AE6A5CEF-54AD-4766-9F9D-13793B49956A}"/>
          </ac:spMkLst>
        </pc:spChg>
        <pc:spChg chg="mod">
          <ac:chgData name="Josef Hallberg" userId="2394c6b5-89de-437d-ad9e-7cfa3a007786" providerId="ADAL" clId="{3AAB4E79-08DB-4E66-998C-77EE11350335}" dt="2021-09-07T07:35:03.498" v="132" actId="20577"/>
          <ac:spMkLst>
            <pc:docMk/>
            <pc:sldMk cId="1399944929" sldId="381"/>
            <ac:spMk id="3" creationId="{0CFC5056-0FA0-428E-BCEA-F2B5178C7826}"/>
          </ac:spMkLst>
        </pc:spChg>
      </pc:sldChg>
    </pc:docChg>
  </pc:docChgLst>
  <pc:docChgLst>
    <pc:chgData name="Josef Hallberg" userId="2394c6b5-89de-437d-ad9e-7cfa3a007786" providerId="ADAL" clId="{6B6AC01A-0CF6-ED46-BD1F-7B5FAAA39505}"/>
    <pc:docChg chg="custSel addSld modSld">
      <pc:chgData name="Josef Hallberg" userId="2394c6b5-89de-437d-ad9e-7cfa3a007786" providerId="ADAL" clId="{6B6AC01A-0CF6-ED46-BD1F-7B5FAAA39505}" dt="2020-09-11T08:49:57.036" v="85" actId="20577"/>
      <pc:docMkLst>
        <pc:docMk/>
      </pc:docMkLst>
      <pc:sldChg chg="delSp">
        <pc:chgData name="Josef Hallberg" userId="2394c6b5-89de-437d-ad9e-7cfa3a007786" providerId="ADAL" clId="{6B6AC01A-0CF6-ED46-BD1F-7B5FAAA39505}" dt="2020-09-11T08:13:34.299" v="0" actId="478"/>
        <pc:sldMkLst>
          <pc:docMk/>
          <pc:sldMk cId="0" sldId="256"/>
        </pc:sldMkLst>
        <pc:spChg chg="del">
          <ac:chgData name="Josef Hallberg" userId="2394c6b5-89de-437d-ad9e-7cfa3a007786" providerId="ADAL" clId="{6B6AC01A-0CF6-ED46-BD1F-7B5FAAA39505}" dt="2020-09-11T08:13:34.299" v="0" actId="478"/>
          <ac:spMkLst>
            <pc:docMk/>
            <pc:sldMk cId="0" sldId="256"/>
            <ac:spMk id="4" creationId="{32055BEC-E67F-474A-A5EF-F94ADD87D7C2}"/>
          </ac:spMkLst>
        </pc:spChg>
      </pc:sldChg>
      <pc:sldChg chg="modSp">
        <pc:chgData name="Josef Hallberg" userId="2394c6b5-89de-437d-ad9e-7cfa3a007786" providerId="ADAL" clId="{6B6AC01A-0CF6-ED46-BD1F-7B5FAAA39505}" dt="2020-09-11T08:49:57.036" v="85" actId="20577"/>
        <pc:sldMkLst>
          <pc:docMk/>
          <pc:sldMk cId="275520034" sldId="379"/>
        </pc:sldMkLst>
        <pc:spChg chg="mod">
          <ac:chgData name="Josef Hallberg" userId="2394c6b5-89de-437d-ad9e-7cfa3a007786" providerId="ADAL" clId="{6B6AC01A-0CF6-ED46-BD1F-7B5FAAA39505}" dt="2020-09-11T08:49:57.036" v="85" actId="20577"/>
          <ac:spMkLst>
            <pc:docMk/>
            <pc:sldMk cId="275520034" sldId="379"/>
            <ac:spMk id="3" creationId="{74102F06-00F8-8B4A-BD8E-99E3B485AC76}"/>
          </ac:spMkLst>
        </pc:spChg>
      </pc:sldChg>
      <pc:sldChg chg="addSp delSp modSp add mod modClrScheme chgLayout">
        <pc:chgData name="Josef Hallberg" userId="2394c6b5-89de-437d-ad9e-7cfa3a007786" providerId="ADAL" clId="{6B6AC01A-0CF6-ED46-BD1F-7B5FAAA39505}" dt="2020-09-11T08:37:59.844" v="65" actId="20577"/>
        <pc:sldMkLst>
          <pc:docMk/>
          <pc:sldMk cId="1073533481" sldId="380"/>
        </pc:sldMkLst>
        <pc:spChg chg="del mod ord">
          <ac:chgData name="Josef Hallberg" userId="2394c6b5-89de-437d-ad9e-7cfa3a007786" providerId="ADAL" clId="{6B6AC01A-0CF6-ED46-BD1F-7B5FAAA39505}" dt="2020-09-11T08:37:44.895" v="2" actId="700"/>
          <ac:spMkLst>
            <pc:docMk/>
            <pc:sldMk cId="1073533481" sldId="380"/>
            <ac:spMk id="2" creationId="{3F55A04C-8824-B045-A16B-1123BC25DE16}"/>
          </ac:spMkLst>
        </pc:spChg>
        <pc:spChg chg="del mod ord">
          <ac:chgData name="Josef Hallberg" userId="2394c6b5-89de-437d-ad9e-7cfa3a007786" providerId="ADAL" clId="{6B6AC01A-0CF6-ED46-BD1F-7B5FAAA39505}" dt="2020-09-11T08:37:44.895" v="2" actId="700"/>
          <ac:spMkLst>
            <pc:docMk/>
            <pc:sldMk cId="1073533481" sldId="380"/>
            <ac:spMk id="3" creationId="{F6158EA0-5AF6-2246-B97E-A02BD6110C5C}"/>
          </ac:spMkLst>
        </pc:spChg>
        <pc:spChg chg="mod ord">
          <ac:chgData name="Josef Hallberg" userId="2394c6b5-89de-437d-ad9e-7cfa3a007786" providerId="ADAL" clId="{6B6AC01A-0CF6-ED46-BD1F-7B5FAAA39505}" dt="2020-09-11T08:37:44.895" v="2" actId="700"/>
          <ac:spMkLst>
            <pc:docMk/>
            <pc:sldMk cId="1073533481" sldId="380"/>
            <ac:spMk id="4" creationId="{2A3CC0B0-48C3-0145-989B-FBE921B0E1C1}"/>
          </ac:spMkLst>
        </pc:spChg>
        <pc:spChg chg="add mod ord">
          <ac:chgData name="Josef Hallberg" userId="2394c6b5-89de-437d-ad9e-7cfa3a007786" providerId="ADAL" clId="{6B6AC01A-0CF6-ED46-BD1F-7B5FAAA39505}" dt="2020-09-11T08:37:59.844" v="65" actId="20577"/>
          <ac:spMkLst>
            <pc:docMk/>
            <pc:sldMk cId="1073533481" sldId="380"/>
            <ac:spMk id="5" creationId="{91DA51AB-D0CA-844D-9385-24296AA2F7EE}"/>
          </ac:spMkLst>
        </pc:spChg>
        <pc:spChg chg="add mod ord">
          <ac:chgData name="Josef Hallberg" userId="2394c6b5-89de-437d-ad9e-7cfa3a007786" providerId="ADAL" clId="{6B6AC01A-0CF6-ED46-BD1F-7B5FAAA39505}" dt="2020-09-11T08:37:55.986" v="58" actId="20577"/>
          <ac:spMkLst>
            <pc:docMk/>
            <pc:sldMk cId="1073533481" sldId="380"/>
            <ac:spMk id="6" creationId="{D224929B-1304-EE4B-88AF-89E640586A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8E9FA60-F51A-F34F-BECE-2767087BB6F4}" type="datetimeFigureOut">
              <a:rPr lang="en-US" altLang="x-none"/>
              <a:pPr/>
              <a:t>9/7/2021</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462045C-0614-4C47-B863-2C560D180533}"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3898E9C-309C-4340-B070-BEB3F75CA852}"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Like all quality attributes, interoperability is not a yes-or-no proposition but has shades of meaning. </a:t>
            </a:r>
          </a:p>
          <a:p>
            <a:endParaRPr lang="en-US" altLang="x-none">
              <a:ea typeface="ＭＳ Ｐゴシック"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433021D-65E9-9343-ABC4-06DEDC7D6C19}" type="slidenum">
              <a:rPr lang="en-US" altLang="x-none" sz="1200"/>
              <a:pPr eaLnBrk="1" hangingPunct="1"/>
              <a:t>4</a:t>
            </a:fld>
            <a:endParaRPr lang="en-US" altLang="x-non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sv-SE" dirty="0"/>
              <a:t># </a:t>
            </a:r>
            <a:r>
              <a:rPr lang="sv-SE" dirty="0" err="1"/>
              <a:t>Finds</a:t>
            </a:r>
            <a:r>
              <a:rPr lang="sv-SE" dirty="0"/>
              <a:t> all IP </a:t>
            </a:r>
            <a:r>
              <a:rPr lang="sv-SE" dirty="0" err="1"/>
              <a:t>addresses</a:t>
            </a:r>
            <a:r>
              <a:rPr lang="sv-SE" dirty="0"/>
              <a:t> (</a:t>
            </a:r>
            <a:r>
              <a:rPr lang="sv-SE" dirty="0" err="1"/>
              <a:t>xxx.xxx.xxx.xxx</a:t>
            </a:r>
            <a:r>
              <a:rPr lang="sv-SE" dirty="0"/>
              <a:t>) in /</a:t>
            </a:r>
            <a:r>
              <a:rPr lang="sv-SE" dirty="0" err="1"/>
              <a:t>etc</a:t>
            </a:r>
            <a:r>
              <a:rPr lang="sv-SE" dirty="0"/>
              <a:t> directory </a:t>
            </a:r>
            <a:r>
              <a:rPr lang="sv-SE" dirty="0" err="1"/>
              <a:t>files</a:t>
            </a:r>
            <a:r>
              <a:rPr lang="sv-SE" dirty="0"/>
              <a:t>. # </a:t>
            </a:r>
            <a:r>
              <a:rPr lang="sv-SE" dirty="0" err="1"/>
              <a:t>There</a:t>
            </a:r>
            <a:r>
              <a:rPr lang="sv-SE" dirty="0"/>
              <a:t> a </a:t>
            </a:r>
            <a:r>
              <a:rPr lang="sv-SE" dirty="0" err="1"/>
              <a:t>few</a:t>
            </a:r>
            <a:r>
              <a:rPr lang="sv-SE" dirty="0"/>
              <a:t> </a:t>
            </a:r>
            <a:r>
              <a:rPr lang="sv-SE" dirty="0" err="1"/>
              <a:t>extraneous</a:t>
            </a:r>
            <a:r>
              <a:rPr lang="sv-SE" dirty="0"/>
              <a:t> hits. </a:t>
            </a:r>
            <a:r>
              <a:rPr lang="sv-SE" dirty="0" err="1"/>
              <a:t>Can</a:t>
            </a:r>
            <a:r>
              <a:rPr lang="sv-SE" dirty="0"/>
              <a:t> </a:t>
            </a:r>
            <a:r>
              <a:rPr lang="sv-SE" dirty="0" err="1"/>
              <a:t>they</a:t>
            </a:r>
            <a:r>
              <a:rPr lang="sv-SE" dirty="0"/>
              <a:t> be </a:t>
            </a:r>
            <a:r>
              <a:rPr lang="sv-SE" dirty="0" err="1"/>
              <a:t>filtered</a:t>
            </a:r>
            <a:r>
              <a:rPr lang="sv-SE" dirty="0"/>
              <a:t> </a:t>
            </a:r>
            <a:r>
              <a:rPr lang="sv-SE" dirty="0" err="1"/>
              <a:t>out</a:t>
            </a:r>
            <a:r>
              <a:rPr lang="sv-SE" dirty="0"/>
              <a:t>?</a:t>
            </a:r>
          </a:p>
          <a:p>
            <a:endParaRPr lang="sv-SE" dirty="0"/>
          </a:p>
        </p:txBody>
      </p:sp>
      <p:sp>
        <p:nvSpPr>
          <p:cNvPr id="4" name="Slide Number Placeholder 3"/>
          <p:cNvSpPr>
            <a:spLocks noGrp="1"/>
          </p:cNvSpPr>
          <p:nvPr>
            <p:ph type="sldNum" sz="quarter" idx="5"/>
          </p:nvPr>
        </p:nvSpPr>
        <p:spPr/>
        <p:txBody>
          <a:bodyPr/>
          <a:lstStyle/>
          <a:p>
            <a:fld id="{93898E9C-309C-4340-B070-BEB3F75CA852}" type="slidenum">
              <a:rPr lang="en-US" altLang="x-none" smtClean="0"/>
              <a:pPr/>
              <a:t>7</a:t>
            </a:fld>
            <a:endParaRPr lang="en-US" altLang="x-none"/>
          </a:p>
        </p:txBody>
      </p:sp>
    </p:spTree>
    <p:extLst>
      <p:ext uri="{BB962C8B-B14F-4D97-AF65-F5344CB8AC3E}">
        <p14:creationId xmlns:p14="http://schemas.microsoft.com/office/powerpoint/2010/main" val="20416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x-none">
                <a:ea typeface="ＭＳ Ｐゴシック" charset="-128"/>
              </a:rPr>
              <a:t>Know about each other - That is the purpose behind the locate tactics.</a:t>
            </a:r>
          </a:p>
          <a:p>
            <a:pPr marL="0" lvl="1"/>
            <a:r>
              <a:rPr lang="en-US" altLang="x-none">
                <a:ea typeface="ＭＳ Ｐゴシック" charset="-128"/>
              </a:rPr>
              <a:t>Exchange information in a semantically meaningful fashion. That is the purpose behind the manage interfaces tactics.</a:t>
            </a:r>
          </a:p>
          <a:p>
            <a:endParaRPr lang="en-US" altLang="x-none">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026949-A778-5E4E-B703-5CA1D3A0CFEF}" type="slidenum">
              <a:rPr lang="en-US" altLang="x-none" sz="1200"/>
              <a:pPr eaLnBrk="1" hangingPunct="1"/>
              <a:t>13</a:t>
            </a:fld>
            <a:endParaRPr lang="en-US" altLang="x-none"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Orchestration: workflow, process, procedure</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B058D9-CDF4-4643-B31F-67B029F31BF4}" type="slidenum">
              <a:rPr lang="en-US" altLang="x-none" sz="1200"/>
              <a:pPr eaLnBrk="1" hangingPunct="1"/>
              <a:t>17</a:t>
            </a:fld>
            <a:endParaRPr lang="en-US" altLang="x-none"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ext_universitet_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laim_höger_e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0" y="6289675"/>
            <a:ext cx="56261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ctrTitle"/>
          </p:nvPr>
        </p:nvSpPr>
        <p:spPr>
          <a:xfrm>
            <a:off x="684213" y="2420938"/>
            <a:ext cx="7772400" cy="1871662"/>
          </a:xfrm>
        </p:spPr>
        <p:txBody>
          <a:bodyPr/>
          <a:lstStyle>
            <a:lvl1pPr>
              <a:defRPr/>
            </a:lvl1pPr>
          </a:lstStyle>
          <a:p>
            <a:r>
              <a:rPr lang="sv-SE"/>
              <a:t>Klicka här för att ändra format</a:t>
            </a:r>
            <a:endParaRPr lang="en-US"/>
          </a:p>
        </p:txBody>
      </p:sp>
      <p:sp>
        <p:nvSpPr>
          <p:cNvPr id="40964" name="Rectangle 4"/>
          <p:cNvSpPr>
            <a:spLocks noGrp="1" noChangeArrowheads="1"/>
          </p:cNvSpPr>
          <p:nvPr>
            <p:ph type="subTitle" idx="1"/>
          </p:nvPr>
        </p:nvSpPr>
        <p:spPr>
          <a:xfrm>
            <a:off x="1371600" y="4724400"/>
            <a:ext cx="6400800" cy="914400"/>
          </a:xfrm>
        </p:spPr>
        <p:txBody>
          <a:bodyPr/>
          <a:lstStyle>
            <a:lvl1pPr marL="0" indent="0" algn="ctr">
              <a:buFont typeface="Arial" charset="0"/>
              <a:buNone/>
              <a:defRPr>
                <a:effectLst>
                  <a:outerShdw blurRad="38100" dist="38100" dir="2700000" algn="tl">
                    <a:srgbClr val="C0C0C0"/>
                  </a:outerShdw>
                </a:effectLst>
              </a:defRPr>
            </a:lvl1pPr>
          </a:lstStyle>
          <a:p>
            <a:r>
              <a:rPr lang="sv-SE"/>
              <a:t>Klicka här för att ändra format på underrubrik i bakgrunden</a:t>
            </a:r>
            <a:endParaRPr lang="en-US"/>
          </a:p>
        </p:txBody>
      </p:sp>
    </p:spTree>
    <p:extLst>
      <p:ext uri="{BB962C8B-B14F-4D97-AF65-F5344CB8AC3E}">
        <p14:creationId xmlns:p14="http://schemas.microsoft.com/office/powerpoint/2010/main" val="171028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2D5608C6-F21C-3B41-8138-6BF21F5B5201}" type="slidenum">
              <a:rPr lang="en-US" altLang="x-none"/>
              <a:pPr/>
              <a:t>‹#›</a:t>
            </a:fld>
            <a:endParaRPr lang="en-US" altLang="x-none"/>
          </a:p>
        </p:txBody>
      </p:sp>
    </p:spTree>
    <p:extLst>
      <p:ext uri="{BB962C8B-B14F-4D97-AF65-F5344CB8AC3E}">
        <p14:creationId xmlns:p14="http://schemas.microsoft.com/office/powerpoint/2010/main" val="117330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97650" y="981075"/>
            <a:ext cx="2006600" cy="4962525"/>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574675" y="981075"/>
            <a:ext cx="5870575" cy="4962525"/>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FCCA3C8D-169F-D848-8F44-6EABB6EA48FD}" type="slidenum">
              <a:rPr lang="en-US" altLang="x-none"/>
              <a:pPr/>
              <a:t>‹#›</a:t>
            </a:fld>
            <a:endParaRPr lang="en-US" altLang="x-none"/>
          </a:p>
        </p:txBody>
      </p:sp>
    </p:spTree>
    <p:extLst>
      <p:ext uri="{BB962C8B-B14F-4D97-AF65-F5344CB8AC3E}">
        <p14:creationId xmlns:p14="http://schemas.microsoft.com/office/powerpoint/2010/main" val="1545027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4E4BD2BA-F974-964F-BEB8-B80B9ED97B66}" type="slidenum">
              <a:rPr lang="en-US" altLang="x-none"/>
              <a:pPr/>
              <a:t>‹#›</a:t>
            </a:fld>
            <a:endParaRPr lang="en-US" altLang="x-none"/>
          </a:p>
        </p:txBody>
      </p:sp>
    </p:spTree>
    <p:extLst>
      <p:ext uri="{BB962C8B-B14F-4D97-AF65-F5344CB8AC3E}">
        <p14:creationId xmlns:p14="http://schemas.microsoft.com/office/powerpoint/2010/main" val="2057240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quarter" idx="2"/>
          </p:nvPr>
        </p:nvSpPr>
        <p:spPr>
          <a:xfrm>
            <a:off x="4665663" y="21336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innehåll 4"/>
          <p:cNvSpPr>
            <a:spLocks noGrp="1"/>
          </p:cNvSpPr>
          <p:nvPr>
            <p:ph sz="quarter" idx="3"/>
          </p:nvPr>
        </p:nvSpPr>
        <p:spPr>
          <a:xfrm>
            <a:off x="4665663" y="41148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Rectangle 26"/>
          <p:cNvSpPr>
            <a:spLocks noGrp="1" noChangeArrowheads="1"/>
          </p:cNvSpPr>
          <p:nvPr>
            <p:ph type="sldNum" sz="quarter" idx="10"/>
          </p:nvPr>
        </p:nvSpPr>
        <p:spPr>
          <a:ln/>
        </p:spPr>
        <p:txBody>
          <a:bodyPr/>
          <a:lstStyle>
            <a:lvl1pPr>
              <a:defRPr/>
            </a:lvl1pPr>
          </a:lstStyle>
          <a:p>
            <a:fld id="{4085E150-EF0E-C246-87E9-D9C0279E60AB}" type="slidenum">
              <a:rPr lang="en-US" altLang="x-none"/>
              <a:pPr/>
              <a:t>‹#›</a:t>
            </a:fld>
            <a:endParaRPr lang="en-US" altLang="x-none"/>
          </a:p>
        </p:txBody>
      </p:sp>
    </p:spTree>
    <p:extLst>
      <p:ext uri="{BB962C8B-B14F-4D97-AF65-F5344CB8AC3E}">
        <p14:creationId xmlns:p14="http://schemas.microsoft.com/office/powerpoint/2010/main" val="154986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E7D8BEC4-5DFD-124E-9331-0AF1AB120454}" type="slidenum">
              <a:rPr lang="en-US" altLang="x-none"/>
              <a:pPr/>
              <a:t>‹#›</a:t>
            </a:fld>
            <a:endParaRPr lang="en-US" altLang="x-none"/>
          </a:p>
        </p:txBody>
      </p:sp>
    </p:spTree>
    <p:extLst>
      <p:ext uri="{BB962C8B-B14F-4D97-AF65-F5344CB8AC3E}">
        <p14:creationId xmlns:p14="http://schemas.microsoft.com/office/powerpoint/2010/main" val="2086173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26"/>
          <p:cNvSpPr>
            <a:spLocks noGrp="1" noChangeArrowheads="1"/>
          </p:cNvSpPr>
          <p:nvPr>
            <p:ph type="sldNum" sz="quarter" idx="10"/>
          </p:nvPr>
        </p:nvSpPr>
        <p:spPr>
          <a:ln/>
        </p:spPr>
        <p:txBody>
          <a:bodyPr/>
          <a:lstStyle>
            <a:lvl1pPr>
              <a:defRPr/>
            </a:lvl1pPr>
          </a:lstStyle>
          <a:p>
            <a:fld id="{495A72F0-CFE3-9540-9119-71177A6D5C35}" type="slidenum">
              <a:rPr lang="en-US" altLang="x-none"/>
              <a:pPr/>
              <a:t>‹#›</a:t>
            </a:fld>
            <a:endParaRPr lang="en-US" altLang="x-none"/>
          </a:p>
        </p:txBody>
      </p:sp>
    </p:spTree>
    <p:extLst>
      <p:ext uri="{BB962C8B-B14F-4D97-AF65-F5344CB8AC3E}">
        <p14:creationId xmlns:p14="http://schemas.microsoft.com/office/powerpoint/2010/main" val="35590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574675" y="2133600"/>
            <a:ext cx="3938588"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1BD08DB9-55D7-0846-9426-4A2FCA780595}" type="slidenum">
              <a:rPr lang="en-US" altLang="x-none"/>
              <a:pPr/>
              <a:t>‹#›</a:t>
            </a:fld>
            <a:endParaRPr lang="en-US" altLang="x-none"/>
          </a:p>
        </p:txBody>
      </p:sp>
    </p:spTree>
    <p:extLst>
      <p:ext uri="{BB962C8B-B14F-4D97-AF65-F5344CB8AC3E}">
        <p14:creationId xmlns:p14="http://schemas.microsoft.com/office/powerpoint/2010/main" val="95245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26"/>
          <p:cNvSpPr>
            <a:spLocks noGrp="1" noChangeArrowheads="1"/>
          </p:cNvSpPr>
          <p:nvPr>
            <p:ph type="sldNum" sz="quarter" idx="10"/>
          </p:nvPr>
        </p:nvSpPr>
        <p:spPr>
          <a:ln/>
        </p:spPr>
        <p:txBody>
          <a:bodyPr/>
          <a:lstStyle>
            <a:lvl1pPr>
              <a:defRPr/>
            </a:lvl1pPr>
          </a:lstStyle>
          <a:p>
            <a:fld id="{C384C8A2-46C7-F84E-8BBA-F227F5AF4DB4}" type="slidenum">
              <a:rPr lang="en-US" altLang="x-none"/>
              <a:pPr/>
              <a:t>‹#›</a:t>
            </a:fld>
            <a:endParaRPr lang="en-US" altLang="x-none"/>
          </a:p>
        </p:txBody>
      </p:sp>
    </p:spTree>
    <p:extLst>
      <p:ext uri="{BB962C8B-B14F-4D97-AF65-F5344CB8AC3E}">
        <p14:creationId xmlns:p14="http://schemas.microsoft.com/office/powerpoint/2010/main" val="54656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26"/>
          <p:cNvSpPr>
            <a:spLocks noGrp="1" noChangeArrowheads="1"/>
          </p:cNvSpPr>
          <p:nvPr>
            <p:ph type="sldNum" sz="quarter" idx="10"/>
          </p:nvPr>
        </p:nvSpPr>
        <p:spPr>
          <a:ln/>
        </p:spPr>
        <p:txBody>
          <a:bodyPr/>
          <a:lstStyle>
            <a:lvl1pPr>
              <a:defRPr/>
            </a:lvl1pPr>
          </a:lstStyle>
          <a:p>
            <a:fld id="{D91B62E0-C086-094E-98E6-D41D399C3A78}" type="slidenum">
              <a:rPr lang="en-US" altLang="x-none"/>
              <a:pPr/>
              <a:t>‹#›</a:t>
            </a:fld>
            <a:endParaRPr lang="en-US" altLang="x-none"/>
          </a:p>
        </p:txBody>
      </p:sp>
    </p:spTree>
    <p:extLst>
      <p:ext uri="{BB962C8B-B14F-4D97-AF65-F5344CB8AC3E}">
        <p14:creationId xmlns:p14="http://schemas.microsoft.com/office/powerpoint/2010/main" val="136908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26"/>
          <p:cNvSpPr>
            <a:spLocks noGrp="1" noChangeArrowheads="1"/>
          </p:cNvSpPr>
          <p:nvPr>
            <p:ph type="sldNum" sz="quarter" idx="10"/>
          </p:nvPr>
        </p:nvSpPr>
        <p:spPr>
          <a:ln/>
        </p:spPr>
        <p:txBody>
          <a:bodyPr/>
          <a:lstStyle>
            <a:lvl1pPr>
              <a:defRPr/>
            </a:lvl1pPr>
          </a:lstStyle>
          <a:p>
            <a:fld id="{54382E2A-A8FC-E040-B10E-A952EE386F62}" type="slidenum">
              <a:rPr lang="en-US" altLang="x-none"/>
              <a:pPr/>
              <a:t>‹#›</a:t>
            </a:fld>
            <a:endParaRPr lang="en-US" altLang="x-none"/>
          </a:p>
        </p:txBody>
      </p:sp>
    </p:spTree>
    <p:extLst>
      <p:ext uri="{BB962C8B-B14F-4D97-AF65-F5344CB8AC3E}">
        <p14:creationId xmlns:p14="http://schemas.microsoft.com/office/powerpoint/2010/main" val="209692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3C72B250-DF81-7A46-850C-5EDAD6354DDE}" type="slidenum">
              <a:rPr lang="en-US" altLang="x-none"/>
              <a:pPr/>
              <a:t>‹#›</a:t>
            </a:fld>
            <a:endParaRPr lang="en-US" altLang="x-none"/>
          </a:p>
        </p:txBody>
      </p:sp>
    </p:spTree>
    <p:extLst>
      <p:ext uri="{BB962C8B-B14F-4D97-AF65-F5344CB8AC3E}">
        <p14:creationId xmlns:p14="http://schemas.microsoft.com/office/powerpoint/2010/main" val="70647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40D9E1B9-068C-FC4F-A315-EA33E7A4AECA}" type="slidenum">
              <a:rPr lang="en-US" altLang="x-none"/>
              <a:pPr/>
              <a:t>‹#›</a:t>
            </a:fld>
            <a:endParaRPr lang="en-US" altLang="x-none"/>
          </a:p>
        </p:txBody>
      </p:sp>
    </p:spTree>
    <p:extLst>
      <p:ext uri="{BB962C8B-B14F-4D97-AF65-F5344CB8AC3E}">
        <p14:creationId xmlns:p14="http://schemas.microsoft.com/office/powerpoint/2010/main" val="35936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p:cNvPicPr>
            <a:picLocks noChangeAspect="1" noChangeArrowheads="1"/>
          </p:cNvPicPr>
          <p:nvPr/>
        </p:nvPicPr>
        <p:blipFill>
          <a:blip r:embed="rId15">
            <a:lum bright="46000" contrast="-40000"/>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684213" y="981075"/>
            <a:ext cx="7920037" cy="1025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sv-SE"/>
              <a:t>Title</a:t>
            </a:r>
          </a:p>
        </p:txBody>
      </p:sp>
      <p:sp>
        <p:nvSpPr>
          <p:cNvPr id="1028" name="Rectangle 3"/>
          <p:cNvSpPr>
            <a:spLocks noGrp="1" noChangeArrowheads="1"/>
          </p:cNvSpPr>
          <p:nvPr>
            <p:ph type="body" idx="1"/>
          </p:nvPr>
        </p:nvSpPr>
        <p:spPr bwMode="auto">
          <a:xfrm>
            <a:off x="574675" y="2133600"/>
            <a:ext cx="80295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pic>
        <p:nvPicPr>
          <p:cNvPr id="1029" name="Picture 19" descr="Text_universitet_e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0" descr="Claim_höger_eng"/>
          <p:cNvPicPr>
            <a:picLocks noChangeAspect="1" noChangeArrowheads="1"/>
          </p:cNvPicPr>
          <p:nvPr/>
        </p:nvPicPr>
        <p:blipFill>
          <a:blip r:embed="rId17">
            <a:extLst>
              <a:ext uri="{28A0092B-C50C-407E-A947-70E740481C1C}">
                <a14:useLocalDpi xmlns:a14="http://schemas.microsoft.com/office/drawing/2010/main" val="0"/>
              </a:ext>
            </a:extLst>
          </a:blip>
          <a:srcRect l="89137"/>
          <a:stretch>
            <a:fillRect/>
          </a:stretch>
        </p:blipFill>
        <p:spPr bwMode="auto">
          <a:xfrm>
            <a:off x="8532813" y="6289675"/>
            <a:ext cx="6111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ChangeArrowheads="1"/>
          </p:cNvSpPr>
          <p:nvPr/>
        </p:nvSpPr>
        <p:spPr bwMode="auto">
          <a:xfrm>
            <a:off x="0" y="1268413"/>
            <a:ext cx="468313" cy="431800"/>
          </a:xfrm>
          <a:prstGeom prst="rect">
            <a:avLst/>
          </a:prstGeom>
          <a:solidFill>
            <a:srgbClr val="D0001D"/>
          </a:solidFill>
          <a:ln w="12700">
            <a:solidFill>
              <a:schemeClr val="bg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sp>
        <p:nvSpPr>
          <p:cNvPr id="1050" name="Rectangle 26"/>
          <p:cNvSpPr>
            <a:spLocks noGrp="1" noChangeArrowheads="1"/>
          </p:cNvSpPr>
          <p:nvPr>
            <p:ph type="sldNum" sz="quarter" idx="4"/>
          </p:nvPr>
        </p:nvSpPr>
        <p:spPr bwMode="auto">
          <a:xfrm>
            <a:off x="63722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Black" charset="0"/>
              </a:defRPr>
            </a:lvl1pPr>
          </a:lstStyle>
          <a:p>
            <a:fld id="{446104BC-C9A8-D842-BB54-234948AE7297}"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843"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6pPr>
      <a:lvl7pPr marL="9144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7pPr>
      <a:lvl8pPr marL="13716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8pPr>
      <a:lvl9pPr marL="18288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2800" b="1">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b="1">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b="1">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b="1">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b="1">
          <a:solidFill>
            <a:schemeClr val="tx1"/>
          </a:solidFill>
          <a:latin typeface="+mn-lt"/>
        </a:defRPr>
      </a:lvl6pPr>
      <a:lvl7pPr marL="2971800" indent="-228600" algn="l" rtl="0" eaLnBrk="1" fontAlgn="base" hangingPunct="1">
        <a:spcBef>
          <a:spcPct val="20000"/>
        </a:spcBef>
        <a:spcAft>
          <a:spcPct val="0"/>
        </a:spcAft>
        <a:buChar char="»"/>
        <a:defRPr b="1">
          <a:solidFill>
            <a:schemeClr val="tx1"/>
          </a:solidFill>
          <a:latin typeface="+mn-lt"/>
        </a:defRPr>
      </a:lvl7pPr>
      <a:lvl8pPr marL="3429000" indent="-228600" algn="l" rtl="0" eaLnBrk="1" fontAlgn="base" hangingPunct="1">
        <a:spcBef>
          <a:spcPct val="20000"/>
        </a:spcBef>
        <a:spcAft>
          <a:spcPct val="0"/>
        </a:spcAft>
        <a:buChar char="»"/>
        <a:defRPr b="1">
          <a:solidFill>
            <a:schemeClr val="tx1"/>
          </a:solidFill>
          <a:latin typeface="+mn-lt"/>
        </a:defRPr>
      </a:lvl8pPr>
      <a:lvl9pPr marL="3886200" indent="-228600" algn="l" rtl="0" eaLnBrk="1" fontAlgn="base" hangingPunct="1">
        <a:spcBef>
          <a:spcPct val="20000"/>
        </a:spcBef>
        <a:spcAft>
          <a:spcPct val="0"/>
        </a:spcAft>
        <a:buChar char="»"/>
        <a:defRPr b="1">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484313"/>
            <a:ext cx="7772400" cy="1871662"/>
          </a:xfrm>
        </p:spPr>
        <p:txBody>
          <a:bodyPr/>
          <a:lstStyle/>
          <a:p>
            <a:r>
              <a:rPr lang="en-US" altLang="x-none">
                <a:ea typeface="ＭＳ Ｐゴシック" charset="-128"/>
              </a:rPr>
              <a:t>Software Engineering</a:t>
            </a:r>
          </a:p>
        </p:txBody>
      </p:sp>
      <p:sp>
        <p:nvSpPr>
          <p:cNvPr id="3" name="Subtitle 2"/>
          <p:cNvSpPr>
            <a:spLocks noGrp="1"/>
          </p:cNvSpPr>
          <p:nvPr>
            <p:ph type="subTitle" idx="1"/>
          </p:nvPr>
        </p:nvSpPr>
        <p:spPr>
          <a:xfrm>
            <a:off x="107950" y="2730500"/>
            <a:ext cx="8928100" cy="914400"/>
          </a:xfrm>
        </p:spPr>
        <p:txBody>
          <a:bodyPr/>
          <a:lstStyle/>
          <a:p>
            <a:r>
              <a:rPr lang="en-US" altLang="x-none" dirty="0">
                <a:ea typeface="ＭＳ Ｐゴシック" charset="-128"/>
              </a:rPr>
              <a:t>Lecture 5 – Quality Attributes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Interoperability General Scenario</a:t>
            </a:r>
          </a:p>
        </p:txBody>
      </p:sp>
      <p:sp>
        <p:nvSpPr>
          <p:cNvPr id="2355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36513" y="2133600"/>
          <a:ext cx="9144000" cy="3889376"/>
        </p:xfrm>
        <a:graphic>
          <a:graphicData uri="http://schemas.openxmlformats.org/drawingml/2006/table">
            <a:tbl>
              <a:tblPr/>
              <a:tblGrid>
                <a:gridCol w="1633537">
                  <a:extLst>
                    <a:ext uri="{9D8B030D-6E8A-4147-A177-3AD203B41FA5}">
                      <a16:colId xmlns:a16="http://schemas.microsoft.com/office/drawing/2014/main" val="20000"/>
                    </a:ext>
                  </a:extLst>
                </a:gridCol>
                <a:gridCol w="7510463">
                  <a:extLst>
                    <a:ext uri="{9D8B030D-6E8A-4147-A177-3AD203B41FA5}">
                      <a16:colId xmlns:a16="http://schemas.microsoft.com/office/drawing/2014/main" val="20001"/>
                    </a:ext>
                  </a:extLst>
                </a:gridCol>
              </a:tblGrid>
              <a:tr h="4318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Portion of </a:t>
                      </a:r>
                      <a:br>
                        <a:rPr kumimoji="0" lang="en-US" altLang="x-none" sz="1400" b="1" i="0" u="none" strike="noStrike" cap="none" normalizeH="0" baseline="0">
                          <a:ln>
                            <a:noFill/>
                          </a:ln>
                          <a:solidFill>
                            <a:srgbClr val="000000"/>
                          </a:solidFill>
                          <a:effectLst/>
                          <a:latin typeface="Arial" charset="0"/>
                          <a:ea typeface="ＭＳ Ｐゴシック" charset="-128"/>
                        </a:rPr>
                      </a:br>
                      <a:r>
                        <a:rPr kumimoji="0" lang="en-US" altLang="x-none" sz="1400" b="1" i="0" u="none" strike="noStrike" cap="none" normalizeH="0" baseline="0">
                          <a:ln>
                            <a:noFill/>
                          </a:ln>
                          <a:solidFill>
                            <a:srgbClr val="000000"/>
                          </a:solidFill>
                          <a:effectLst/>
                          <a:latin typeface="Arial" charset="0"/>
                          <a:ea typeface="ＭＳ Ｐゴシック" charset="-128"/>
                        </a:rPr>
                        <a:t>Scenario</a:t>
                      </a:r>
                      <a:endParaRPr kumimoji="0" lang="en-US" altLang="x-none" sz="14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Possible Values</a:t>
                      </a:r>
                      <a:endParaRPr kumimoji="0" lang="en-US" altLang="x-none" sz="14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0"/>
                  </a:ext>
                </a:extLst>
              </a:tr>
              <a:tr h="2238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Source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tabLst>
                          <a:tab pos="228600" algn="l"/>
                          <a:tab pos="273050" algn="l"/>
                        </a:tabLst>
                        <a:defRPr sz="2400" b="1">
                          <a:solidFill>
                            <a:schemeClr val="tx1"/>
                          </a:solidFill>
                          <a:latin typeface="Arial" charset="0"/>
                          <a:ea typeface="ＭＳ Ｐゴシック" charset="-128"/>
                        </a:defRPr>
                      </a:lvl1pPr>
                      <a:lvl2pPr marL="742950" indent="-285750" eaLnBrk="0" hangingPunct="0">
                        <a:spcBef>
                          <a:spcPct val="20000"/>
                        </a:spcBef>
                        <a:tabLst>
                          <a:tab pos="228600" algn="l"/>
                          <a:tab pos="273050" algn="l"/>
                        </a:tabLst>
                        <a:defRPr sz="2000" b="1">
                          <a:solidFill>
                            <a:schemeClr val="tx1"/>
                          </a:solidFill>
                          <a:latin typeface="Arial" charset="0"/>
                          <a:ea typeface="ＭＳ Ｐゴシック" charset="-128"/>
                        </a:defRPr>
                      </a:lvl2pPr>
                      <a:lvl3pPr marL="1143000" indent="-228600" eaLnBrk="0" hangingPunct="0">
                        <a:spcBef>
                          <a:spcPct val="20000"/>
                        </a:spcBef>
                        <a:tabLst>
                          <a:tab pos="228600" algn="l"/>
                          <a:tab pos="273050" algn="l"/>
                        </a:tabLst>
                        <a:defRPr b="1">
                          <a:solidFill>
                            <a:schemeClr val="tx1"/>
                          </a:solidFill>
                          <a:latin typeface="Arial" charset="0"/>
                          <a:ea typeface="ＭＳ Ｐゴシック" charset="-128"/>
                        </a:defRPr>
                      </a:lvl3pPr>
                      <a:lvl4pPr marL="1600200" indent="-228600" eaLnBrk="0" hangingPunct="0">
                        <a:spcBef>
                          <a:spcPct val="20000"/>
                        </a:spcBef>
                        <a:tabLst>
                          <a:tab pos="228600" algn="l"/>
                          <a:tab pos="273050" algn="l"/>
                        </a:tabLst>
                        <a:defRPr sz="1600" b="1">
                          <a:solidFill>
                            <a:schemeClr val="tx1"/>
                          </a:solidFill>
                          <a:latin typeface="Arial" charset="0"/>
                          <a:ea typeface="ＭＳ Ｐゴシック" charset="-128"/>
                        </a:defRPr>
                      </a:lvl4pPr>
                      <a:lvl5pPr marL="2057400" indent="-228600" eaLnBrk="0" hangingPunct="0">
                        <a:spcBef>
                          <a:spcPct val="20000"/>
                        </a:spcBef>
                        <a:tabLst>
                          <a:tab pos="228600" algn="l"/>
                          <a:tab pos="273050"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100"/>
                        </a:spcBef>
                        <a:spcAft>
                          <a:spcPts val="300"/>
                        </a:spcAft>
                        <a:buClrTx/>
                        <a:buSzTx/>
                        <a:buFontTx/>
                        <a:buNone/>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A system</a:t>
                      </a:r>
                      <a:endParaRPr kumimoji="0" lang="en-US" altLang="x-none" sz="14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1"/>
                  </a:ext>
                </a:extLst>
              </a:tr>
              <a:tr h="2159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Stimulus</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A request to exchange information among system(s).</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4460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Environment</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System(s) wishing to interoperate are discovered at run time or known prior to run time.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3"/>
                  </a:ext>
                </a:extLst>
              </a:tr>
              <a:tr h="15017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Response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One or more of the following:</a:t>
                      </a:r>
                    </a:p>
                    <a:p>
                      <a:pPr marL="0" marR="0" lvl="0" indent="0" algn="l" defTabSz="914400" rtl="0" eaLnBrk="1" fontAlgn="base" latinLnBrk="0" hangingPunct="1">
                        <a:lnSpc>
                          <a:spcPts val="1450"/>
                        </a:lnSpc>
                        <a:spcBef>
                          <a:spcPts val="100"/>
                        </a:spcBef>
                        <a:spcAft>
                          <a:spcPts val="300"/>
                        </a:spcAft>
                        <a:buClrTx/>
                        <a:buSzTx/>
                        <a:buFont typeface="Symbol" charset="2"/>
                        <a:buChar char=""/>
                        <a:tabLst/>
                      </a:pPr>
                      <a:r>
                        <a:rPr kumimoji="0" lang="en-US" altLang="x-none" sz="1400" b="0" i="0" u="none" strike="noStrike" cap="none" normalizeH="0" baseline="0">
                          <a:ln>
                            <a:noFill/>
                          </a:ln>
                          <a:solidFill>
                            <a:srgbClr val="000000"/>
                          </a:solidFill>
                          <a:effectLst/>
                          <a:latin typeface="Arial" charset="0"/>
                          <a:ea typeface="ＭＳ Ｐゴシック" charset="-128"/>
                        </a:rPr>
                        <a:t>the request is (appropriately) rejected and appropriate entities (people or systems) are notified</a:t>
                      </a:r>
                    </a:p>
                    <a:p>
                      <a:pPr marL="0" marR="0" lvl="0" indent="0" algn="l" defTabSz="914400" rtl="0" eaLnBrk="1" fontAlgn="base" latinLnBrk="0" hangingPunct="1">
                        <a:lnSpc>
                          <a:spcPts val="1450"/>
                        </a:lnSpc>
                        <a:spcBef>
                          <a:spcPts val="100"/>
                        </a:spcBef>
                        <a:spcAft>
                          <a:spcPts val="300"/>
                        </a:spcAft>
                        <a:buClrTx/>
                        <a:buSzTx/>
                        <a:buFont typeface="Symbol" charset="2"/>
                        <a:buChar char=""/>
                        <a:tabLst/>
                      </a:pPr>
                      <a:r>
                        <a:rPr kumimoji="0" lang="en-US" altLang="x-none" sz="1400" b="0" i="0" u="none" strike="noStrike" cap="none" normalizeH="0" baseline="0">
                          <a:ln>
                            <a:noFill/>
                          </a:ln>
                          <a:solidFill>
                            <a:srgbClr val="000000"/>
                          </a:solidFill>
                          <a:effectLst/>
                          <a:latin typeface="Arial" charset="0"/>
                          <a:ea typeface="ＭＳ Ｐゴシック" charset="-128"/>
                        </a:rPr>
                        <a:t>the request is (appropriately) accepted and information is exchanged successfully</a:t>
                      </a:r>
                    </a:p>
                    <a:p>
                      <a:pPr marL="0" marR="0" lvl="0" indent="0" algn="l" defTabSz="914400" rtl="0" eaLnBrk="1" fontAlgn="base" latinLnBrk="0" hangingPunct="1">
                        <a:lnSpc>
                          <a:spcPts val="1450"/>
                        </a:lnSpc>
                        <a:spcBef>
                          <a:spcPts val="100"/>
                        </a:spcBef>
                        <a:spcAft>
                          <a:spcPts val="300"/>
                        </a:spcAft>
                        <a:buClrTx/>
                        <a:buSzTx/>
                        <a:buFont typeface="Symbol" charset="2"/>
                        <a:buChar char=""/>
                        <a:tabLst/>
                      </a:pPr>
                      <a:r>
                        <a:rPr kumimoji="0" lang="en-US" altLang="x-none" sz="1400" b="0" i="0" u="none" strike="noStrike" cap="none" normalizeH="0" baseline="0">
                          <a:ln>
                            <a:noFill/>
                          </a:ln>
                          <a:solidFill>
                            <a:srgbClr val="000000"/>
                          </a:solidFill>
                          <a:effectLst/>
                          <a:latin typeface="Arial" charset="0"/>
                          <a:ea typeface="ＭＳ Ｐゴシック" charset="-128"/>
                        </a:rPr>
                        <a:t>the request is logged by one or more of the involved systems</a:t>
                      </a:r>
                      <a:endParaRPr kumimoji="0" lang="en-US" altLang="x-none" sz="14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10699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Response </a:t>
                      </a:r>
                      <a:br>
                        <a:rPr kumimoji="0" lang="en-US" altLang="x-none" sz="1400" b="0" i="0" u="none" strike="noStrike" cap="none" normalizeH="0" baseline="0">
                          <a:ln>
                            <a:noFill/>
                          </a:ln>
                          <a:solidFill>
                            <a:srgbClr val="000000"/>
                          </a:solidFill>
                          <a:effectLst/>
                          <a:latin typeface="Arial" charset="0"/>
                          <a:ea typeface="ＭＳ Ｐゴシック" charset="-128"/>
                        </a:rPr>
                      </a:br>
                      <a:r>
                        <a:rPr kumimoji="0" lang="en-US" altLang="x-none" sz="1400" b="0" i="0" u="none" strike="noStrike" cap="none" normalizeH="0" baseline="0">
                          <a:ln>
                            <a:noFill/>
                          </a:ln>
                          <a:solidFill>
                            <a:srgbClr val="000000"/>
                          </a:solidFill>
                          <a:effectLst/>
                          <a:latin typeface="Arial" charset="0"/>
                          <a:ea typeface="ＭＳ Ｐゴシック" charset="-128"/>
                        </a:rPr>
                        <a:t>Measure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One or more of the following:</a:t>
                      </a:r>
                    </a:p>
                    <a:p>
                      <a:pPr marL="0" marR="0" lvl="0" indent="0" algn="l" defTabSz="914400" rtl="0" eaLnBrk="1" fontAlgn="base" latinLnBrk="0" hangingPunct="1">
                        <a:lnSpc>
                          <a:spcPts val="1450"/>
                        </a:lnSpc>
                        <a:spcBef>
                          <a:spcPts val="100"/>
                        </a:spcBef>
                        <a:spcAft>
                          <a:spcPts val="300"/>
                        </a:spcAft>
                        <a:buClrTx/>
                        <a:buSzTx/>
                        <a:buFont typeface="Symbol" charset="2"/>
                        <a:buChar char=""/>
                        <a:tabLst/>
                      </a:pPr>
                      <a:r>
                        <a:rPr kumimoji="0" lang="en-US" altLang="x-none" sz="1400" b="0" i="0" u="none" strike="noStrike" cap="none" normalizeH="0" baseline="0">
                          <a:ln>
                            <a:noFill/>
                          </a:ln>
                          <a:solidFill>
                            <a:srgbClr val="000000"/>
                          </a:solidFill>
                          <a:effectLst/>
                          <a:latin typeface="Arial" charset="0"/>
                          <a:ea typeface="ＭＳ Ｐゴシック" charset="-128"/>
                        </a:rPr>
                        <a:t>percentage of information exchanges correctly processed </a:t>
                      </a:r>
                    </a:p>
                    <a:p>
                      <a:pPr marL="0" marR="0" lvl="0" indent="0" algn="l" defTabSz="914400" rtl="0" eaLnBrk="1" fontAlgn="base" latinLnBrk="0" hangingPunct="1">
                        <a:lnSpc>
                          <a:spcPts val="1450"/>
                        </a:lnSpc>
                        <a:spcBef>
                          <a:spcPts val="100"/>
                        </a:spcBef>
                        <a:spcAft>
                          <a:spcPts val="300"/>
                        </a:spcAft>
                        <a:buClrTx/>
                        <a:buSzTx/>
                        <a:buFont typeface="Symbol" charset="2"/>
                        <a:buChar char=""/>
                        <a:tabLst/>
                      </a:pPr>
                      <a:r>
                        <a:rPr kumimoji="0" lang="en-US" altLang="x-none" sz="1400" b="0" i="0" u="none" strike="noStrike" cap="none" normalizeH="0" baseline="0">
                          <a:ln>
                            <a:noFill/>
                          </a:ln>
                          <a:solidFill>
                            <a:srgbClr val="000000"/>
                          </a:solidFill>
                          <a:effectLst/>
                          <a:latin typeface="Arial" charset="0"/>
                          <a:ea typeface="ＭＳ Ｐゴシック" charset="-128"/>
                        </a:rPr>
                        <a:t>percentage of information exchanges correctly rejected </a:t>
                      </a:r>
                    </a:p>
                    <a:p>
                      <a:pPr marL="0" marR="0" lvl="0" indent="0" algn="l" defTabSz="914400" rtl="0" eaLnBrk="1" fontAlgn="base" latinLnBrk="0" hangingPunct="1">
                        <a:lnSpc>
                          <a:spcPts val="1450"/>
                        </a:lnSpc>
                        <a:spcBef>
                          <a:spcPts val="100"/>
                        </a:spcBef>
                        <a:spcAft>
                          <a:spcPts val="3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 </a:t>
                      </a:r>
                      <a:endParaRPr kumimoji="0" lang="en-US" altLang="x-none" sz="14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Sample Concrete Interoperability Scenario</a:t>
            </a:r>
          </a:p>
        </p:txBody>
      </p:sp>
      <p:sp>
        <p:nvSpPr>
          <p:cNvPr id="24578" name="Content Placeholder 2"/>
          <p:cNvSpPr>
            <a:spLocks noGrp="1"/>
          </p:cNvSpPr>
          <p:nvPr>
            <p:ph idx="1"/>
          </p:nvPr>
        </p:nvSpPr>
        <p:spPr/>
        <p:txBody>
          <a:bodyPr/>
          <a:lstStyle/>
          <a:p>
            <a:r>
              <a:rPr lang="en-US" altLang="x-none">
                <a:ea typeface="ＭＳ Ｐゴシック" charset="-128"/>
              </a:rPr>
              <a:t>Our vehicle information system sends our current location to the traffic monitoring system. The traffic monitoring system combines our location with other information, overlays this information on a Google Map, and broadcasts it. Our location information is correctly included with a probability of 99.9%. </a:t>
            </a:r>
          </a:p>
        </p:txBody>
      </p:sp>
      <p:sp>
        <p:nvSpPr>
          <p:cNvPr id="2457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Concrete scenario</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F1AB03-524C-EC40-9A17-F266854D4D7F}" type="slidenum">
              <a:rPr lang="en-US" altLang="x-none" sz="1400">
                <a:latin typeface="Arial Black" charset="0"/>
              </a:rPr>
              <a:pPr eaLnBrk="1" hangingPunct="1"/>
              <a:t>12</a:t>
            </a:fld>
            <a:endParaRPr lang="en-US" altLang="x-none" sz="1400">
              <a:latin typeface="Arial Black" charset="0"/>
            </a:endParaRPr>
          </a:p>
        </p:txBody>
      </p:sp>
      <p:pic>
        <p:nvPicPr>
          <p:cNvPr id="2560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565400"/>
            <a:ext cx="75565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Interoperability Tactics</a:t>
            </a:r>
          </a:p>
        </p:txBody>
      </p:sp>
      <p:sp>
        <p:nvSpPr>
          <p:cNvPr id="26626" name="Content Placeholder 2"/>
          <p:cNvSpPr>
            <a:spLocks noGrp="1"/>
          </p:cNvSpPr>
          <p:nvPr>
            <p:ph idx="1"/>
          </p:nvPr>
        </p:nvSpPr>
        <p:spPr/>
        <p:txBody>
          <a:bodyPr/>
          <a:lstStyle/>
          <a:p>
            <a:r>
              <a:rPr lang="en-US" altLang="x-none">
                <a:ea typeface="ＭＳ Ｐゴシック" charset="-128"/>
              </a:rPr>
              <a:t>For two or more systems to usefully exchange information they must</a:t>
            </a:r>
          </a:p>
          <a:p>
            <a:pPr lvl="1"/>
            <a:r>
              <a:rPr lang="en-US" altLang="x-none">
                <a:ea typeface="ＭＳ Ｐゴシック" charset="-128"/>
              </a:rPr>
              <a:t>Know about each other. </a:t>
            </a:r>
          </a:p>
          <a:p>
            <a:pPr lvl="1"/>
            <a:r>
              <a:rPr lang="en-US" altLang="x-none">
                <a:ea typeface="ＭＳ Ｐゴシック" charset="-128"/>
              </a:rPr>
              <a:t>Exchange information in a semantically meaningful fashion. </a:t>
            </a:r>
          </a:p>
          <a:p>
            <a:pPr lvl="2"/>
            <a:r>
              <a:rPr lang="en-US" altLang="x-none">
                <a:ea typeface="ＭＳ Ｐゴシック" charset="-128"/>
              </a:rPr>
              <a:t>Provide services in the correct sequence</a:t>
            </a:r>
          </a:p>
          <a:p>
            <a:pPr lvl="2"/>
            <a:r>
              <a:rPr lang="en-US" altLang="x-none">
                <a:ea typeface="ＭＳ Ｐゴシック" charset="-128"/>
              </a:rPr>
              <a:t>Modify information produced by one actor to a form acceptable to the second actor.</a:t>
            </a:r>
          </a:p>
        </p:txBody>
      </p:sp>
      <p:sp>
        <p:nvSpPr>
          <p:cNvPr id="2662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Interoperability Tactics</a:t>
            </a:r>
          </a:p>
        </p:txBody>
      </p:sp>
      <p:sp>
        <p:nvSpPr>
          <p:cNvPr id="2867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28675" name="Picture 5"/>
          <p:cNvPicPr>
            <a:picLocks noChangeAspect="1"/>
          </p:cNvPicPr>
          <p:nvPr/>
        </p:nvPicPr>
        <p:blipFill>
          <a:blip r:embed="rId2">
            <a:extLst>
              <a:ext uri="{28A0092B-C50C-407E-A947-70E740481C1C}">
                <a14:useLocalDpi xmlns:a14="http://schemas.microsoft.com/office/drawing/2010/main" val="0"/>
              </a:ext>
            </a:extLst>
          </a:blip>
          <a:srcRect l="18387" t="40433" r="21558" b="37810"/>
          <a:stretch>
            <a:fillRect/>
          </a:stretch>
        </p:blipFill>
        <p:spPr bwMode="auto">
          <a:xfrm>
            <a:off x="1619250" y="2492375"/>
            <a:ext cx="5903913"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Interoperability Tactics</a:t>
            </a:r>
          </a:p>
        </p:txBody>
      </p:sp>
      <p:sp>
        <p:nvSpPr>
          <p:cNvPr id="2969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29699" name="Picture 5"/>
          <p:cNvPicPr>
            <a:picLocks noChangeAspect="1"/>
          </p:cNvPicPr>
          <p:nvPr/>
        </p:nvPicPr>
        <p:blipFill>
          <a:blip r:embed="rId2">
            <a:extLst>
              <a:ext uri="{28A0092B-C50C-407E-A947-70E740481C1C}">
                <a14:useLocalDpi xmlns:a14="http://schemas.microsoft.com/office/drawing/2010/main" val="0"/>
              </a:ext>
            </a:extLst>
          </a:blip>
          <a:srcRect t="3903" b="50664"/>
          <a:stretch>
            <a:fillRect/>
          </a:stretch>
        </p:blipFill>
        <p:spPr bwMode="auto">
          <a:xfrm>
            <a:off x="539750" y="2205038"/>
            <a:ext cx="83312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Locate</a:t>
            </a:r>
          </a:p>
        </p:txBody>
      </p:sp>
      <p:sp>
        <p:nvSpPr>
          <p:cNvPr id="30722" name="Content Placeholder 2"/>
          <p:cNvSpPr>
            <a:spLocks noGrp="1"/>
          </p:cNvSpPr>
          <p:nvPr>
            <p:ph idx="1"/>
          </p:nvPr>
        </p:nvSpPr>
        <p:spPr/>
        <p:txBody>
          <a:bodyPr/>
          <a:lstStyle/>
          <a:p>
            <a:r>
              <a:rPr lang="en-US" altLang="x-none">
                <a:ea typeface="ＭＳ Ｐゴシック" charset="-128"/>
              </a:rPr>
              <a:t>Discover service: Locate a service through searching a known directory service. There may be multiple levels of indirection in this location process – i.e. a known location points to another location that in turn can be searched for the service. </a:t>
            </a:r>
          </a:p>
        </p:txBody>
      </p:sp>
      <p:sp>
        <p:nvSpPr>
          <p:cNvPr id="3072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Manage Interfaces</a:t>
            </a:r>
          </a:p>
        </p:txBody>
      </p:sp>
      <p:sp>
        <p:nvSpPr>
          <p:cNvPr id="31746" name="Content Placeholder 2"/>
          <p:cNvSpPr>
            <a:spLocks noGrp="1"/>
          </p:cNvSpPr>
          <p:nvPr>
            <p:ph idx="1"/>
          </p:nvPr>
        </p:nvSpPr>
        <p:spPr/>
        <p:txBody>
          <a:bodyPr/>
          <a:lstStyle/>
          <a:p>
            <a:r>
              <a:rPr lang="en-US" altLang="x-none">
                <a:ea typeface="ＭＳ Ｐゴシック" charset="-128"/>
              </a:rPr>
              <a:t>Orchestrate: uses a control mechanism to coordinate, manage and sequence the invocation of services.  Orchestration is used when systems must interact in a complex fashion to accomplish a complex task.</a:t>
            </a:r>
          </a:p>
          <a:p>
            <a:r>
              <a:rPr lang="en-US" altLang="x-none">
                <a:ea typeface="ＭＳ Ｐゴシック" charset="-128"/>
              </a:rPr>
              <a:t>Tailor Interface: add or remove capabilities to an interface such as translation, buffering, or data-smoothing.</a:t>
            </a:r>
          </a:p>
          <a:p>
            <a:endParaRPr lang="en-US" altLang="x-none">
              <a:ea typeface="ＭＳ Ｐゴシック" charset="-128"/>
            </a:endParaRPr>
          </a:p>
        </p:txBody>
      </p:sp>
      <p:sp>
        <p:nvSpPr>
          <p:cNvPr id="3174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Checklist</a:t>
            </a:r>
          </a:p>
        </p:txBody>
      </p:sp>
      <p:sp>
        <p:nvSpPr>
          <p:cNvPr id="33794" name="Content Placeholder 2"/>
          <p:cNvSpPr>
            <a:spLocks noGrp="1"/>
          </p:cNvSpPr>
          <p:nvPr>
            <p:ph idx="1"/>
          </p:nvPr>
        </p:nvSpPr>
        <p:spPr/>
        <p:txBody>
          <a:bodyPr/>
          <a:lstStyle/>
          <a:p>
            <a:pPr marL="971550" lvl="1" indent="-514350">
              <a:buFont typeface="Arial Black" charset="0"/>
              <a:buAutoNum type="arabicPeriod"/>
            </a:pPr>
            <a:r>
              <a:rPr lang="en-US" altLang="x-none" sz="2600">
                <a:ea typeface="ＭＳ Ｐゴシック" charset="-128"/>
              </a:rPr>
              <a:t>Allocation of responsibilities</a:t>
            </a:r>
          </a:p>
          <a:p>
            <a:pPr marL="971550" lvl="1" indent="-514350">
              <a:buFont typeface="Arial Black" charset="0"/>
              <a:buAutoNum type="arabicPeriod"/>
            </a:pPr>
            <a:r>
              <a:rPr lang="en-US" altLang="x-none" sz="2600">
                <a:ea typeface="ＭＳ Ｐゴシック" charset="-128"/>
              </a:rPr>
              <a:t>Coordination model</a:t>
            </a:r>
          </a:p>
          <a:p>
            <a:pPr marL="971550" lvl="1" indent="-514350">
              <a:buFont typeface="Arial Black" charset="0"/>
              <a:buAutoNum type="arabicPeriod"/>
            </a:pPr>
            <a:r>
              <a:rPr lang="en-US" altLang="x-none" sz="2600">
                <a:ea typeface="ＭＳ Ｐゴシック" charset="-128"/>
              </a:rPr>
              <a:t>Data model</a:t>
            </a:r>
          </a:p>
          <a:p>
            <a:pPr marL="971550" lvl="1" indent="-514350">
              <a:buFont typeface="Arial Black" charset="0"/>
              <a:buAutoNum type="arabicPeriod"/>
            </a:pPr>
            <a:r>
              <a:rPr lang="en-US" altLang="x-none" sz="2600">
                <a:ea typeface="ＭＳ Ｐゴシック" charset="-128"/>
              </a:rPr>
              <a:t>Mapping among architectural elements</a:t>
            </a:r>
          </a:p>
          <a:p>
            <a:pPr marL="971550" lvl="1" indent="-514350">
              <a:buFont typeface="Arial Black" charset="0"/>
              <a:buAutoNum type="arabicPeriod"/>
            </a:pPr>
            <a:r>
              <a:rPr lang="en-US" altLang="x-none" sz="2600">
                <a:ea typeface="ＭＳ Ｐゴシック" charset="-128"/>
              </a:rPr>
              <a:t>Management of resources</a:t>
            </a:r>
          </a:p>
          <a:p>
            <a:pPr marL="971550" lvl="1" indent="-514350">
              <a:buFont typeface="Arial Black" charset="0"/>
              <a:buAutoNum type="arabicPeriod"/>
            </a:pPr>
            <a:r>
              <a:rPr lang="en-US" altLang="x-none" sz="2600">
                <a:ea typeface="ＭＳ Ｐゴシック" charset="-128"/>
              </a:rPr>
              <a:t>Binding time decisions</a:t>
            </a:r>
          </a:p>
          <a:p>
            <a:pPr marL="971550" lvl="1" indent="-514350">
              <a:buFont typeface="Arial Black" charset="0"/>
              <a:buAutoNum type="arabicPeriod"/>
            </a:pPr>
            <a:r>
              <a:rPr lang="en-US" altLang="x-none" sz="2600">
                <a:ea typeface="ＭＳ Ｐゴシック" charset="-128"/>
              </a:rPr>
              <a:t>Choice of technology</a:t>
            </a:r>
          </a:p>
          <a:p>
            <a:endParaRPr lang="en-US" altLang="x-none">
              <a:ea typeface="ＭＳ Ｐゴシック" charset="-128"/>
            </a:endParaRPr>
          </a:p>
        </p:txBody>
      </p:sp>
      <p:sp>
        <p:nvSpPr>
          <p:cNvPr id="3379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17A128-F0AC-E24C-B7A4-15096A17BEE4}" type="slidenum">
              <a:rPr lang="en-US" altLang="x-none" sz="1400">
                <a:latin typeface="Arial Black" charset="0"/>
              </a:rPr>
              <a:pPr eaLnBrk="1" hangingPunct="1"/>
              <a:t>18</a:t>
            </a:fld>
            <a:endParaRPr lang="en-US" altLang="x-none" sz="1400">
              <a:latin typeface="Arial Black"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136259" cy="1025525"/>
          </a:xfrm>
        </p:spPr>
        <p:txBody>
          <a:bodyPr/>
          <a:lstStyle/>
          <a:p>
            <a:r>
              <a:rPr lang="en-US" altLang="x-none" dirty="0">
                <a:ea typeface="ＭＳ Ｐゴシック" charset="-128"/>
              </a:rPr>
              <a:t>Allocation of responsibilities</a:t>
            </a:r>
            <a:endParaRPr lang="en-US" dirty="0"/>
          </a:p>
        </p:txBody>
      </p:sp>
      <p:sp>
        <p:nvSpPr>
          <p:cNvPr id="3" name="Content Placeholder 2"/>
          <p:cNvSpPr>
            <a:spLocks noGrp="1"/>
          </p:cNvSpPr>
          <p:nvPr>
            <p:ph idx="1"/>
          </p:nvPr>
        </p:nvSpPr>
        <p:spPr/>
        <p:txBody>
          <a:bodyPr/>
          <a:lstStyle/>
          <a:p>
            <a:r>
              <a:rPr lang="en-US" dirty="0"/>
              <a:t>What parts of the system need to interoperate?</a:t>
            </a:r>
          </a:p>
          <a:p>
            <a:r>
              <a:rPr lang="en-US" dirty="0"/>
              <a:t>Functionality for</a:t>
            </a:r>
          </a:p>
          <a:p>
            <a:pPr lvl="1"/>
            <a:r>
              <a:rPr lang="en-US" dirty="0"/>
              <a:t>Accepting/Rejecting requests</a:t>
            </a:r>
          </a:p>
          <a:p>
            <a:pPr lvl="1"/>
            <a:r>
              <a:rPr lang="en-US" dirty="0"/>
              <a:t>Exchanging information</a:t>
            </a:r>
          </a:p>
          <a:p>
            <a:pPr lvl="1"/>
            <a:r>
              <a:rPr lang="en-US" dirty="0"/>
              <a:t>Notifying appropriate entities</a:t>
            </a:r>
          </a:p>
          <a:p>
            <a:pPr lvl="1"/>
            <a:r>
              <a:rPr lang="en-US" dirty="0"/>
              <a:t>Logging the request</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19</a:t>
            </a:fld>
            <a:endParaRPr lang="en-US" altLang="x-none"/>
          </a:p>
        </p:txBody>
      </p:sp>
    </p:spTree>
    <p:extLst>
      <p:ext uri="{BB962C8B-B14F-4D97-AF65-F5344CB8AC3E}">
        <p14:creationId xmlns:p14="http://schemas.microsoft.com/office/powerpoint/2010/main" val="411111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B59C-3EA2-C647-A210-65CCBD003876}"/>
              </a:ext>
            </a:extLst>
          </p:cNvPr>
          <p:cNvSpPr>
            <a:spLocks noGrp="1"/>
          </p:cNvSpPr>
          <p:nvPr>
            <p:ph type="title"/>
          </p:nvPr>
        </p:nvSpPr>
        <p:spPr/>
        <p:txBody>
          <a:bodyPr/>
          <a:lstStyle/>
          <a:p>
            <a:endParaRPr lang="sv-SE"/>
          </a:p>
        </p:txBody>
      </p:sp>
      <p:pic>
        <p:nvPicPr>
          <p:cNvPr id="5" name="Online Media 4" descr="independence_day_escape_scene_BN6uPD5fPfU_360p.mp4">
            <a:hlinkClick r:id="" action="ppaction://media"/>
            <a:extLst>
              <a:ext uri="{FF2B5EF4-FFF2-40B4-BE49-F238E27FC236}">
                <a16:creationId xmlns:a16="http://schemas.microsoft.com/office/drawing/2014/main" id="{78A81BE0-4984-F247-9DCC-0BF29B38DA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p:spPr>
      </p:pic>
      <p:sp>
        <p:nvSpPr>
          <p:cNvPr id="4" name="Slide Number Placeholder 3">
            <a:extLst>
              <a:ext uri="{FF2B5EF4-FFF2-40B4-BE49-F238E27FC236}">
                <a16:creationId xmlns:a16="http://schemas.microsoft.com/office/drawing/2014/main" id="{077875FC-7BF1-A747-9AB6-4183B6E2EED4}"/>
              </a:ext>
            </a:extLst>
          </p:cNvPr>
          <p:cNvSpPr>
            <a:spLocks noGrp="1"/>
          </p:cNvSpPr>
          <p:nvPr>
            <p:ph type="sldNum" sz="quarter" idx="10"/>
          </p:nvPr>
        </p:nvSpPr>
        <p:spPr/>
        <p:txBody>
          <a:bodyPr/>
          <a:lstStyle/>
          <a:p>
            <a:fld id="{E7D8BEC4-5DFD-124E-9331-0AF1AB120454}" type="slidenum">
              <a:rPr lang="en-US" altLang="x-none" smtClean="0"/>
              <a:pPr/>
              <a:t>2</a:t>
            </a:fld>
            <a:endParaRPr lang="en-US" altLang="x-none"/>
          </a:p>
        </p:txBody>
      </p:sp>
    </p:spTree>
    <p:extLst>
      <p:ext uri="{BB962C8B-B14F-4D97-AF65-F5344CB8AC3E}">
        <p14:creationId xmlns:p14="http://schemas.microsoft.com/office/powerpoint/2010/main" val="24470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dirty="0">
                <a:ea typeface="ＭＳ Ｐゴシック" charset="-128"/>
              </a:rPr>
              <a:t>Design Checklist for Interoperability</a:t>
            </a:r>
          </a:p>
        </p:txBody>
      </p:sp>
      <p:sp>
        <p:nvSpPr>
          <p:cNvPr id="3481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323850" y="2205038"/>
          <a:ext cx="8351838" cy="4338638"/>
        </p:xfrm>
        <a:graphic>
          <a:graphicData uri="http://schemas.openxmlformats.org/drawingml/2006/table">
            <a:tbl>
              <a:tblPr/>
              <a:tblGrid>
                <a:gridCol w="2016125">
                  <a:extLst>
                    <a:ext uri="{9D8B030D-6E8A-4147-A177-3AD203B41FA5}">
                      <a16:colId xmlns:a16="http://schemas.microsoft.com/office/drawing/2014/main" val="20000"/>
                    </a:ext>
                  </a:extLst>
                </a:gridCol>
                <a:gridCol w="6335713">
                  <a:extLst>
                    <a:ext uri="{9D8B030D-6E8A-4147-A177-3AD203B41FA5}">
                      <a16:colId xmlns:a16="http://schemas.microsoft.com/office/drawing/2014/main" val="20001"/>
                    </a:ext>
                  </a:extLst>
                </a:gridCol>
              </a:tblGrid>
              <a:tr h="43386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Allocation of Responsibilities</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of your system responsibilities will need to interoperate with other systems.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responsibilities have been allocated to detect a request to interoperate with known or unknown external systems </a:t>
                      </a:r>
                    </a:p>
                    <a:p>
                      <a:pPr marL="0" marR="0" lvl="0" indent="0" algn="l" defTabSz="914400" rtl="0" eaLnBrk="1" fontAlgn="base" latinLnBrk="0" hangingPunct="1">
                        <a:lnSpc>
                          <a:spcPct val="80000"/>
                        </a:lnSpc>
                        <a:spcBef>
                          <a:spcPts val="100"/>
                        </a:spcBef>
                        <a:spcAft>
                          <a:spcPts val="3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responsibilities have been allocated to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accept the request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exchange information</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reject the request</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notify appropriate entities (people or systems)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log the request (for interoperability in an untrusted environment, logging for non-repudiation is essential) </a:t>
                      </a:r>
                      <a:endParaRPr kumimoji="0" lang="en-US" altLang="x-none" sz="1800" b="1" i="0" u="none" strike="noStrike" cap="none" normalizeH="0" baseline="0">
                        <a:ln>
                          <a:noFill/>
                        </a:ln>
                        <a:solidFill>
                          <a:srgbClr val="000000"/>
                        </a:solidFill>
                        <a:effectLst/>
                        <a:latin typeface="Times New Roman" charset="0"/>
                        <a:ea typeface="ＭＳ Ｐゴシック" charset="-128"/>
                      </a:endParaRPr>
                    </a:p>
                  </a:txBody>
                  <a:tcPr marL="68571" marR="6857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Coordination model</a:t>
            </a:r>
          </a:p>
        </p:txBody>
      </p:sp>
      <p:sp>
        <p:nvSpPr>
          <p:cNvPr id="5" name="Content Placeholder 4"/>
          <p:cNvSpPr>
            <a:spLocks noGrp="1"/>
          </p:cNvSpPr>
          <p:nvPr>
            <p:ph idx="1"/>
          </p:nvPr>
        </p:nvSpPr>
        <p:spPr/>
        <p:txBody>
          <a:bodyPr/>
          <a:lstStyle/>
          <a:p>
            <a:pPr lvl="0"/>
            <a:r>
              <a:rPr lang="en-US" altLang="x-none" dirty="0">
                <a:solidFill>
                  <a:srgbClr val="000000"/>
                </a:solidFill>
                <a:latin typeface="Arial" charset="0"/>
                <a:ea typeface="ＭＳ Ｐゴシック" charset="-128"/>
              </a:rPr>
              <a:t>Coordinate between systems under your control and not under your control</a:t>
            </a:r>
          </a:p>
          <a:p>
            <a:pPr lvl="1"/>
            <a:r>
              <a:rPr lang="en-US" altLang="x-none" dirty="0">
                <a:solidFill>
                  <a:srgbClr val="000000"/>
                </a:solidFill>
                <a:latin typeface="Arial" charset="0"/>
                <a:ea typeface="ＭＳ Ｐゴシック" charset="-128"/>
              </a:rPr>
              <a:t>Protocols, underlying networks, etc.</a:t>
            </a:r>
          </a:p>
          <a:p>
            <a:pPr lvl="1"/>
            <a:r>
              <a:rPr lang="en-US" altLang="x-none" dirty="0">
                <a:solidFill>
                  <a:srgbClr val="000000"/>
                </a:solidFill>
                <a:latin typeface="Arial" charset="0"/>
                <a:ea typeface="ＭＳ Ｐゴシック" charset="-128"/>
              </a:rPr>
              <a:t>Consideration for other quality attributes</a:t>
            </a:r>
          </a:p>
          <a:p>
            <a:pPr lvl="2"/>
            <a:r>
              <a:rPr lang="en-US" altLang="x-none" sz="2400" dirty="0">
                <a:solidFill>
                  <a:srgbClr val="000000"/>
                </a:solidFill>
                <a:latin typeface="Arial" charset="0"/>
                <a:ea typeface="ＭＳ Ｐゴシック" charset="-128"/>
              </a:rPr>
              <a:t>Concurrency, Timeliness, Jitter, etc.</a:t>
            </a:r>
          </a:p>
        </p:txBody>
      </p:sp>
      <p:sp>
        <p:nvSpPr>
          <p:cNvPr id="3" name="Slide Number Placeholder 2"/>
          <p:cNvSpPr>
            <a:spLocks noGrp="1"/>
          </p:cNvSpPr>
          <p:nvPr>
            <p:ph type="sldNum" sz="quarter" idx="10"/>
          </p:nvPr>
        </p:nvSpPr>
        <p:spPr/>
        <p:txBody>
          <a:bodyPr/>
          <a:lstStyle/>
          <a:p>
            <a:fld id="{D91B62E0-C086-094E-98E6-D41D399C3A78}" type="slidenum">
              <a:rPr lang="en-US" altLang="x-none" smtClean="0"/>
              <a:pPr/>
              <a:t>21</a:t>
            </a:fld>
            <a:endParaRPr lang="en-US" altLang="x-none"/>
          </a:p>
        </p:txBody>
      </p:sp>
    </p:spTree>
    <p:extLst>
      <p:ext uri="{BB962C8B-B14F-4D97-AF65-F5344CB8AC3E}">
        <p14:creationId xmlns:p14="http://schemas.microsoft.com/office/powerpoint/2010/main" val="1097315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3584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11188" y="2133600"/>
          <a:ext cx="8064500" cy="4391025"/>
        </p:xfrm>
        <a:graphic>
          <a:graphicData uri="http://schemas.openxmlformats.org/drawingml/2006/table">
            <a:tbl>
              <a:tblPr/>
              <a:tblGrid>
                <a:gridCol w="1512887">
                  <a:extLst>
                    <a:ext uri="{9D8B030D-6E8A-4147-A177-3AD203B41FA5}">
                      <a16:colId xmlns:a16="http://schemas.microsoft.com/office/drawing/2014/main" val="20000"/>
                    </a:ext>
                  </a:extLst>
                </a:gridCol>
                <a:gridCol w="6551613">
                  <a:extLst>
                    <a:ext uri="{9D8B030D-6E8A-4147-A177-3AD203B41FA5}">
                      <a16:colId xmlns:a16="http://schemas.microsoft.com/office/drawing/2014/main" val="20001"/>
                    </a:ext>
                  </a:extLst>
                </a:gridCol>
              </a:tblGrid>
              <a:tr h="43910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ＭＳ Ｐゴシック" charset="-128"/>
                        </a:rPr>
                        <a:t>Coordination Model</a:t>
                      </a:r>
                      <a:endParaRPr kumimoji="0" lang="en-US" altLang="x-none" sz="1600" b="1" i="0" u="none" strike="noStrike" cap="none" normalizeH="0" baseline="0">
                        <a:ln>
                          <a:noFill/>
                        </a:ln>
                        <a:solidFill>
                          <a:srgbClr val="000000"/>
                        </a:solidFill>
                        <a:effectLst/>
                        <a:latin typeface="Times" charset="0"/>
                        <a:ea typeface="ＭＳ Ｐゴシック" charset="-128"/>
                      </a:endParaRPr>
                    </a:p>
                  </a:txBody>
                  <a:tcPr marL="68577" marR="68577"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dirty="0">
                          <a:ln>
                            <a:noFill/>
                          </a:ln>
                          <a:solidFill>
                            <a:srgbClr val="000000"/>
                          </a:solidFill>
                          <a:effectLst/>
                          <a:latin typeface="Arial" charset="0"/>
                          <a:ea typeface="ＭＳ Ｐゴシック" charset="-128"/>
                        </a:rPr>
                        <a:t>Ensure that the coordination mechanisms can meet the critical quality attribute requirements. Considerations for performance include:  </a:t>
                      </a:r>
                    </a:p>
                    <a:p>
                      <a:pPr marL="0" marR="0" lvl="0" indent="0" algn="l" defTabSz="914400" rtl="0" eaLnBrk="1" fontAlgn="base" latinLnBrk="0" hangingPunct="1">
                        <a:lnSpc>
                          <a:spcPct val="80000"/>
                        </a:lnSpc>
                        <a:spcBef>
                          <a:spcPts val="400"/>
                        </a:spcBef>
                        <a:spcAft>
                          <a:spcPct val="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Volume of traffic on the network both created by the systems under your control and generated by systems not under your control.</a:t>
                      </a:r>
                    </a:p>
                    <a:p>
                      <a:pPr marL="0" marR="0" lvl="0" indent="0" algn="l" defTabSz="914400" rtl="0" eaLnBrk="1" fontAlgn="base" latinLnBrk="0" hangingPunct="1">
                        <a:lnSpc>
                          <a:spcPct val="80000"/>
                        </a:lnSpc>
                        <a:spcBef>
                          <a:spcPct val="0"/>
                        </a:spcBef>
                        <a:spcAft>
                          <a:spcPct val="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Timeliness of the messages being sent by your systems</a:t>
                      </a:r>
                    </a:p>
                    <a:p>
                      <a:pPr marL="0" marR="0" lvl="0" indent="0" algn="l" defTabSz="914400" rtl="0" eaLnBrk="1" fontAlgn="base" latinLnBrk="0" hangingPunct="1">
                        <a:lnSpc>
                          <a:spcPct val="80000"/>
                        </a:lnSpc>
                        <a:spcBef>
                          <a:spcPct val="0"/>
                        </a:spcBef>
                        <a:spcAft>
                          <a:spcPct val="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Currency of the messages being sent by your systems</a:t>
                      </a:r>
                    </a:p>
                    <a:p>
                      <a:pPr marL="0" marR="0" lvl="0" indent="0" algn="l" defTabSz="914400" rtl="0" eaLnBrk="1" fontAlgn="base" latinLnBrk="0" hangingPunct="1">
                        <a:lnSpc>
                          <a:spcPct val="80000"/>
                        </a:lnSpc>
                        <a:spcBef>
                          <a:spcPct val="0"/>
                        </a:spcBef>
                        <a:spcAft>
                          <a:spcPts val="40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Jitter of the messages arrival times.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dirty="0">
                          <a:ln>
                            <a:noFill/>
                          </a:ln>
                          <a:solidFill>
                            <a:srgbClr val="000000"/>
                          </a:solidFill>
                          <a:effectLst/>
                          <a:latin typeface="Arial" charset="0"/>
                          <a:ea typeface="ＭＳ Ｐゴシック" charset="-128"/>
                        </a:rPr>
                        <a:t>Ensure that all of the systems under your control make assumptions about protocols and underlying networks that are consistent with the systems not under your control.</a:t>
                      </a:r>
                      <a:endParaRPr kumimoji="0" lang="en-US" altLang="x-none" sz="1800" b="1" i="0" u="none" strike="noStrike" cap="none" normalizeH="0" baseline="0" dirty="0">
                        <a:ln>
                          <a:noFill/>
                        </a:ln>
                        <a:solidFill>
                          <a:srgbClr val="000000"/>
                        </a:solidFill>
                        <a:effectLst/>
                        <a:latin typeface="Times" charset="0"/>
                        <a:ea typeface="ＭＳ Ｐゴシック" charset="-128"/>
                      </a:endParaRPr>
                    </a:p>
                  </a:txBody>
                  <a:tcPr marL="68577" marR="68577"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lstStyle/>
          <a:p>
            <a:r>
              <a:rPr lang="en-US" dirty="0"/>
              <a:t>Syntax and Semantics of interoperating systems</a:t>
            </a:r>
          </a:p>
          <a:p>
            <a:r>
              <a:rPr lang="en-US" dirty="0"/>
              <a:t>Translations, data formats, etc.</a:t>
            </a:r>
          </a:p>
          <a:p>
            <a:r>
              <a:rPr lang="en-US" dirty="0"/>
              <a:t>Encapsulation, etc.</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23</a:t>
            </a:fld>
            <a:endParaRPr lang="en-US" altLang="x-none"/>
          </a:p>
        </p:txBody>
      </p:sp>
    </p:spTree>
    <p:extLst>
      <p:ext uri="{BB962C8B-B14F-4D97-AF65-F5344CB8AC3E}">
        <p14:creationId xmlns:p14="http://schemas.microsoft.com/office/powerpoint/2010/main" val="16886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3686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611188" y="2420938"/>
          <a:ext cx="7773987" cy="2879725"/>
        </p:xfrm>
        <a:graphic>
          <a:graphicData uri="http://schemas.openxmlformats.org/drawingml/2006/table">
            <a:tbl>
              <a:tblPr/>
              <a:tblGrid>
                <a:gridCol w="1155700">
                  <a:extLst>
                    <a:ext uri="{9D8B030D-6E8A-4147-A177-3AD203B41FA5}">
                      <a16:colId xmlns:a16="http://schemas.microsoft.com/office/drawing/2014/main" val="20000"/>
                    </a:ext>
                  </a:extLst>
                </a:gridCol>
                <a:gridCol w="6618287">
                  <a:extLst>
                    <a:ext uri="{9D8B030D-6E8A-4147-A177-3AD203B41FA5}">
                      <a16:colId xmlns:a16="http://schemas.microsoft.com/office/drawing/2014/main" val="20001"/>
                    </a:ext>
                  </a:extLst>
                </a:gridCol>
              </a:tblGrid>
              <a:tr h="287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2200" b="1" i="0" u="none" strike="noStrike" cap="none" normalizeH="0" baseline="0">
                          <a:ln>
                            <a:noFill/>
                          </a:ln>
                          <a:solidFill>
                            <a:srgbClr val="000000"/>
                          </a:solidFill>
                          <a:effectLst/>
                          <a:latin typeface="Arial" charset="0"/>
                          <a:ea typeface="ＭＳ Ｐゴシック" charset="-128"/>
                        </a:rPr>
                        <a:t>Data Model</a:t>
                      </a:r>
                      <a:endParaRPr kumimoji="0" lang="en-US" altLang="x-none" sz="2200" b="1" i="0" u="none" strike="noStrike" cap="none" normalizeH="0" baseline="0">
                        <a:ln>
                          <a:noFill/>
                        </a:ln>
                        <a:solidFill>
                          <a:srgbClr val="000000"/>
                        </a:solidFill>
                        <a:effectLst/>
                        <a:latin typeface="Times" charset="0"/>
                        <a:ea typeface="ＭＳ Ｐゴシック" charset="-128"/>
                      </a:endParaRPr>
                    </a:p>
                  </a:txBody>
                  <a:tcPr marL="68584" marR="685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200" b="0" i="0" u="none" strike="noStrike" cap="none" normalizeH="0" baseline="0">
                          <a:ln>
                            <a:noFill/>
                          </a:ln>
                          <a:solidFill>
                            <a:srgbClr val="000000"/>
                          </a:solidFill>
                          <a:effectLst/>
                          <a:latin typeface="Arial" charset="0"/>
                          <a:ea typeface="ＭＳ Ｐゴシック" charset="-128"/>
                        </a:rPr>
                        <a:t>Determine the </a:t>
                      </a:r>
                      <a:r>
                        <a:rPr kumimoji="0" lang="en-US" altLang="x-none" sz="2200" b="1" i="0" u="none" strike="noStrike" cap="none" normalizeH="0" baseline="0">
                          <a:ln>
                            <a:noFill/>
                          </a:ln>
                          <a:solidFill>
                            <a:srgbClr val="000000"/>
                          </a:solidFill>
                          <a:effectLst/>
                          <a:latin typeface="Arial" charset="0"/>
                          <a:ea typeface="ＭＳ Ｐゴシック" charset="-128"/>
                        </a:rPr>
                        <a:t>syntax and semantics </a:t>
                      </a:r>
                      <a:r>
                        <a:rPr kumimoji="0" lang="en-US" altLang="x-none" sz="2200" b="0" i="0" u="none" strike="noStrike" cap="none" normalizeH="0" baseline="0">
                          <a:ln>
                            <a:noFill/>
                          </a:ln>
                          <a:solidFill>
                            <a:srgbClr val="000000"/>
                          </a:solidFill>
                          <a:effectLst/>
                          <a:latin typeface="Arial" charset="0"/>
                          <a:ea typeface="ＭＳ Ｐゴシック" charset="-128"/>
                        </a:rPr>
                        <a:t>of the major data abstractions that may be exchanged among interoperating systems.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200" b="0" i="0" u="none" strike="noStrike" cap="none" normalizeH="0" baseline="0">
                          <a:ln>
                            <a:noFill/>
                          </a:ln>
                          <a:solidFill>
                            <a:srgbClr val="000000"/>
                          </a:solidFill>
                          <a:effectLst/>
                          <a:latin typeface="Arial" charset="0"/>
                          <a:ea typeface="ＭＳ Ｐゴシック" charset="-128"/>
                        </a:rPr>
                        <a:t>Ensure that these major data abstractions are consistent with data from the interoperating systems.  (If your system</a:t>
                      </a:r>
                      <a:r>
                        <a:rPr kumimoji="0" lang="en-US" altLang="en-US" sz="2200" b="0" i="0" u="none" strike="noStrike" cap="none" normalizeH="0" baseline="0">
                          <a:ln>
                            <a:noFill/>
                          </a:ln>
                          <a:solidFill>
                            <a:srgbClr val="000000"/>
                          </a:solidFill>
                          <a:effectLst/>
                          <a:latin typeface="Arial" charset="0"/>
                          <a:ea typeface="ＭＳ Ｐゴシック" charset="-128"/>
                        </a:rPr>
                        <a:t>’</a:t>
                      </a:r>
                      <a:r>
                        <a:rPr kumimoji="0" lang="en-US" altLang="x-none" sz="2200" b="0" i="0" u="none" strike="noStrike" cap="none" normalizeH="0" baseline="0">
                          <a:ln>
                            <a:noFill/>
                          </a:ln>
                          <a:solidFill>
                            <a:srgbClr val="000000"/>
                          </a:solidFill>
                          <a:effectLst/>
                          <a:latin typeface="Arial" charset="0"/>
                          <a:ea typeface="ＭＳ Ｐゴシック" charset="-128"/>
                        </a:rPr>
                        <a:t>s data model is confidential and must not be made public, you may have to apply transformations to and from the data abstractions of systems with which yours interoperates.)</a:t>
                      </a:r>
                      <a:endParaRPr kumimoji="0" lang="en-US" altLang="x-none" sz="2200" b="0" i="0" u="none" strike="noStrike" cap="none" normalizeH="0" baseline="0">
                        <a:ln>
                          <a:noFill/>
                        </a:ln>
                        <a:solidFill>
                          <a:srgbClr val="000000"/>
                        </a:solidFill>
                        <a:effectLst/>
                        <a:latin typeface="Times" charset="0"/>
                        <a:ea typeface="ＭＳ Ｐゴシック" charset="-128"/>
                      </a:endParaRPr>
                    </a:p>
                  </a:txBody>
                  <a:tcPr marL="68584" marR="685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among architectural elements </a:t>
            </a:r>
          </a:p>
        </p:txBody>
      </p:sp>
      <p:sp>
        <p:nvSpPr>
          <p:cNvPr id="3" name="Content Placeholder 2"/>
          <p:cNvSpPr>
            <a:spLocks noGrp="1"/>
          </p:cNvSpPr>
          <p:nvPr>
            <p:ph idx="1"/>
          </p:nvPr>
        </p:nvSpPr>
        <p:spPr/>
        <p:txBody>
          <a:bodyPr/>
          <a:lstStyle/>
          <a:p>
            <a:r>
              <a:rPr lang="en-US" dirty="0"/>
              <a:t>Can the component reach the network?</a:t>
            </a:r>
          </a:p>
          <a:p>
            <a:r>
              <a:rPr lang="en-US" dirty="0"/>
              <a:t>Security, Availability, Performance for communications </a:t>
            </a:r>
          </a:p>
          <a:p>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25</a:t>
            </a:fld>
            <a:endParaRPr lang="en-US" altLang="x-none"/>
          </a:p>
        </p:txBody>
      </p:sp>
    </p:spTree>
    <p:extLst>
      <p:ext uri="{BB962C8B-B14F-4D97-AF65-F5344CB8AC3E}">
        <p14:creationId xmlns:p14="http://schemas.microsoft.com/office/powerpoint/2010/main" val="2084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3789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636838"/>
          <a:ext cx="8135938" cy="2808288"/>
        </p:xfrm>
        <a:graphic>
          <a:graphicData uri="http://schemas.openxmlformats.org/drawingml/2006/table">
            <a:tbl>
              <a:tblPr/>
              <a:tblGrid>
                <a:gridCol w="1727200">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28082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Mapping Among Architectural Elements</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2" marR="6857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For interoperability, the critical mapping is that of components to processors. Beyond the necessity of making sure that</a:t>
                      </a:r>
                      <a:r>
                        <a:rPr kumimoji="0" lang="en-US" altLang="x-none" sz="2000" b="1" i="0" u="none" strike="noStrike" cap="none" normalizeH="0" baseline="0">
                          <a:ln>
                            <a:noFill/>
                          </a:ln>
                          <a:solidFill>
                            <a:srgbClr val="000000"/>
                          </a:solidFill>
                          <a:effectLst/>
                          <a:latin typeface="Arial" charset="0"/>
                          <a:ea typeface="ＭＳ Ｐゴシック" charset="-128"/>
                        </a:rPr>
                        <a:t> components that communicate externally are hosted on processors that can reach the network</a:t>
                      </a:r>
                      <a:r>
                        <a:rPr kumimoji="0" lang="en-US" altLang="x-none" sz="2000" b="0" i="0" u="none" strike="noStrike" cap="none" normalizeH="0" baseline="0">
                          <a:ln>
                            <a:noFill/>
                          </a:ln>
                          <a:solidFill>
                            <a:srgbClr val="000000"/>
                          </a:solidFill>
                          <a:effectLst/>
                          <a:latin typeface="Arial" charset="0"/>
                          <a:ea typeface="ＭＳ Ｐゴシック" charset="-128"/>
                        </a:rPr>
                        <a:t>, the primary considerations deal with</a:t>
                      </a:r>
                      <a:r>
                        <a:rPr kumimoji="0" lang="en-US" altLang="x-none" sz="2000" b="1" i="0" u="none" strike="noStrike" cap="none" normalizeH="0" baseline="0">
                          <a:ln>
                            <a:noFill/>
                          </a:ln>
                          <a:solidFill>
                            <a:srgbClr val="000000"/>
                          </a:solidFill>
                          <a:effectLst/>
                          <a:latin typeface="Arial" charset="0"/>
                          <a:ea typeface="ＭＳ Ｐゴシック" charset="-128"/>
                        </a:rPr>
                        <a:t> meeting the security, availability, and performance requirements for the communication.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These will be dealt with in their respective chapters.</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2" marR="6857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a:t>
            </a:r>
          </a:p>
        </p:txBody>
      </p:sp>
      <p:sp>
        <p:nvSpPr>
          <p:cNvPr id="3" name="Content Placeholder 2"/>
          <p:cNvSpPr>
            <a:spLocks noGrp="1"/>
          </p:cNvSpPr>
          <p:nvPr>
            <p:ph idx="1"/>
          </p:nvPr>
        </p:nvSpPr>
        <p:spPr/>
        <p:txBody>
          <a:bodyPr/>
          <a:lstStyle/>
          <a:p>
            <a:r>
              <a:rPr lang="en-US" dirty="0"/>
              <a:t>Make sure interoperable systems can’t exhaust critical system resources</a:t>
            </a:r>
          </a:p>
          <a:p>
            <a:r>
              <a:rPr lang="en-US" dirty="0"/>
              <a:t>Policies for resource and shared systems use</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27</a:t>
            </a:fld>
            <a:endParaRPr lang="en-US" altLang="x-none"/>
          </a:p>
        </p:txBody>
      </p:sp>
    </p:spTree>
    <p:extLst>
      <p:ext uri="{BB962C8B-B14F-4D97-AF65-F5344CB8AC3E}">
        <p14:creationId xmlns:p14="http://schemas.microsoft.com/office/powerpoint/2010/main" val="1675133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3891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276475"/>
          <a:ext cx="8208963" cy="3600450"/>
        </p:xfrm>
        <a:graphic>
          <a:graphicData uri="http://schemas.openxmlformats.org/drawingml/2006/table">
            <a:tbl>
              <a:tblPr/>
              <a:tblGrid>
                <a:gridCol w="1800225">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36004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Resource Management</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that interoperation with another system (accepting a request and/or rejecting a request) can </a:t>
                      </a:r>
                      <a:r>
                        <a:rPr kumimoji="0" lang="en-US" altLang="x-none" sz="2000" b="1" i="0" u="none" strike="noStrike" cap="none" normalizeH="0" baseline="0">
                          <a:ln>
                            <a:noFill/>
                          </a:ln>
                          <a:solidFill>
                            <a:srgbClr val="000000"/>
                          </a:solidFill>
                          <a:effectLst/>
                          <a:latin typeface="Arial" charset="0"/>
                          <a:ea typeface="ＭＳ Ｐゴシック" charset="-128"/>
                        </a:rPr>
                        <a:t>never exhaust critical system resources </a:t>
                      </a:r>
                      <a:r>
                        <a:rPr kumimoji="0" lang="en-US" altLang="x-none" sz="2000" b="0" i="0" u="none" strike="noStrike" cap="none" normalizeH="0" baseline="0">
                          <a:ln>
                            <a:noFill/>
                          </a:ln>
                          <a:solidFill>
                            <a:srgbClr val="000000"/>
                          </a:solidFill>
                          <a:effectLst/>
                          <a:latin typeface="Arial" charset="0"/>
                          <a:ea typeface="ＭＳ Ｐゴシック" charset="-128"/>
                        </a:rPr>
                        <a:t>(e.g., can a flood of such requests cause service to be denied to legitimate users?).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that the resource load imposed by the communication requirements of interoperation is acceptable.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that if interoperation requires that resources be shared among the participating systems, an adequate arbitration policy is in place.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time</a:t>
            </a:r>
          </a:p>
        </p:txBody>
      </p:sp>
      <p:sp>
        <p:nvSpPr>
          <p:cNvPr id="3" name="Content Placeholder 2"/>
          <p:cNvSpPr>
            <a:spLocks noGrp="1"/>
          </p:cNvSpPr>
          <p:nvPr>
            <p:ph idx="1"/>
          </p:nvPr>
        </p:nvSpPr>
        <p:spPr/>
        <p:txBody>
          <a:bodyPr/>
          <a:lstStyle/>
          <a:p>
            <a:r>
              <a:rPr lang="en-US" dirty="0"/>
              <a:t>Which systems may interoperate?</a:t>
            </a:r>
          </a:p>
          <a:p>
            <a:r>
              <a:rPr lang="en-US" dirty="0"/>
              <a:t>When are they known to each other?</a:t>
            </a:r>
          </a:p>
          <a:p>
            <a:r>
              <a:rPr lang="en-US" dirty="0"/>
              <a:t>Policies for binding time?</a:t>
            </a:r>
          </a:p>
          <a:p>
            <a:r>
              <a:rPr lang="en-US" dirty="0"/>
              <a:t>Mechanisms for discovering services</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29</a:t>
            </a:fld>
            <a:endParaRPr lang="en-US" altLang="x-none"/>
          </a:p>
        </p:txBody>
      </p:sp>
    </p:spTree>
    <p:extLst>
      <p:ext uri="{BB962C8B-B14F-4D97-AF65-F5344CB8AC3E}">
        <p14:creationId xmlns:p14="http://schemas.microsoft.com/office/powerpoint/2010/main" val="12883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Interoperability</a:t>
            </a:r>
          </a:p>
        </p:txBody>
      </p:sp>
      <p:sp>
        <p:nvSpPr>
          <p:cNvPr id="3" name="Content Placeholder 2"/>
          <p:cNvSpPr>
            <a:spLocks noGrp="1"/>
          </p:cNvSpPr>
          <p:nvPr>
            <p:ph idx="1"/>
          </p:nvPr>
        </p:nvSpPr>
        <p:spPr/>
        <p:txBody>
          <a:bodyPr/>
          <a:lstStyle/>
          <a:p>
            <a:pPr>
              <a:defRPr/>
            </a:pPr>
            <a:r>
              <a:rPr lang="en-US" sz="3200" b="0" kern="1200" dirty="0">
                <a:ea typeface="+mn-ea"/>
                <a:cs typeface="+mn-cs"/>
              </a:rPr>
              <a:t>What is Interoperability?</a:t>
            </a:r>
          </a:p>
          <a:p>
            <a:pPr>
              <a:defRPr/>
            </a:pPr>
            <a:r>
              <a:rPr lang="en-US" dirty="0"/>
              <a:t>Interoperability General </a:t>
            </a:r>
            <a:r>
              <a:rPr lang="en-US" sz="3200" b="0" kern="1200" dirty="0">
                <a:ea typeface="+mn-ea"/>
                <a:cs typeface="+mn-cs"/>
              </a:rPr>
              <a:t>Scenario</a:t>
            </a:r>
          </a:p>
          <a:p>
            <a:pPr>
              <a:defRPr/>
            </a:pPr>
            <a:r>
              <a:rPr lang="en-US" sz="3200" b="0" kern="1200" dirty="0">
                <a:ea typeface="+mn-ea"/>
                <a:cs typeface="+mn-cs"/>
              </a:rPr>
              <a:t>Tactics for </a:t>
            </a:r>
            <a:r>
              <a:rPr lang="en-US" dirty="0"/>
              <a:t>Interoperability</a:t>
            </a:r>
            <a:endParaRPr lang="en-US" sz="3200" b="0" kern="1200" dirty="0">
              <a:ea typeface="+mn-ea"/>
              <a:cs typeface="+mn-cs"/>
            </a:endParaRPr>
          </a:p>
          <a:p>
            <a:pPr>
              <a:defRPr/>
            </a:pPr>
            <a:r>
              <a:rPr lang="en-US" dirty="0"/>
              <a:t>A Design Checklist for Interoperability</a:t>
            </a:r>
            <a:endParaRPr lang="en-US" sz="3200" b="0" kern="1200" dirty="0">
              <a:ea typeface="+mn-ea"/>
              <a:cs typeface="+mn-cs"/>
            </a:endParaRPr>
          </a:p>
          <a:p>
            <a:pPr>
              <a:defRPr/>
            </a:pPr>
            <a:r>
              <a:rPr lang="en-US" sz="3200" b="0" kern="1200" dirty="0">
                <a:ea typeface="+mn-ea"/>
                <a:cs typeface="+mn-cs"/>
              </a:rPr>
              <a:t>Summary </a:t>
            </a:r>
          </a:p>
        </p:txBody>
      </p:sp>
      <p:sp>
        <p:nvSpPr>
          <p:cNvPr id="1843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3993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349500"/>
          <a:ext cx="7920038" cy="3651250"/>
        </p:xfrm>
        <a:graphic>
          <a:graphicData uri="http://schemas.openxmlformats.org/drawingml/2006/table">
            <a:tbl>
              <a:tblPr/>
              <a:tblGrid>
                <a:gridCol w="1333500">
                  <a:extLst>
                    <a:ext uri="{9D8B030D-6E8A-4147-A177-3AD203B41FA5}">
                      <a16:colId xmlns:a16="http://schemas.microsoft.com/office/drawing/2014/main" val="20000"/>
                    </a:ext>
                  </a:extLst>
                </a:gridCol>
                <a:gridCol w="6586538">
                  <a:extLst>
                    <a:ext uri="{9D8B030D-6E8A-4147-A177-3AD203B41FA5}">
                      <a16:colId xmlns:a16="http://schemas.microsoft.com/office/drawing/2014/main" val="20001"/>
                    </a:ext>
                  </a:extLst>
                </a:gridCol>
              </a:tblGrid>
              <a:tr h="36512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200" b="1" i="0" u="none" strike="noStrike" cap="none" normalizeH="0" baseline="0">
                          <a:ln>
                            <a:noFill/>
                          </a:ln>
                          <a:solidFill>
                            <a:srgbClr val="000000"/>
                          </a:solidFill>
                          <a:effectLst/>
                          <a:latin typeface="Arial" charset="0"/>
                          <a:ea typeface="ＭＳ Ｐゴシック" charset="-128"/>
                        </a:rPr>
                        <a:t>Binding Time</a:t>
                      </a:r>
                      <a:endParaRPr kumimoji="0" lang="en-US" altLang="x-none" sz="22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200" b="1" i="0" u="none" strike="noStrike" cap="none" normalizeH="0" baseline="0">
                          <a:ln>
                            <a:noFill/>
                          </a:ln>
                          <a:solidFill>
                            <a:srgbClr val="000000"/>
                          </a:solidFill>
                          <a:effectLst/>
                          <a:latin typeface="Arial" charset="0"/>
                          <a:ea typeface="ＭＳ Ｐゴシック" charset="-128"/>
                        </a:rPr>
                        <a:t>Determine the systems that may interoperate, and when they become known to each other.    </a:t>
                      </a:r>
                      <a:r>
                        <a:rPr kumimoji="0" lang="en-US" altLang="x-none" sz="2200" b="0" i="0" u="none" strike="noStrike" cap="none" normalizeH="0" baseline="0">
                          <a:ln>
                            <a:noFill/>
                          </a:ln>
                          <a:solidFill>
                            <a:srgbClr val="000000"/>
                          </a:solidFill>
                          <a:effectLst/>
                          <a:latin typeface="Arial" charset="0"/>
                          <a:ea typeface="ＭＳ Ｐゴシック" charset="-128"/>
                        </a:rPr>
                        <a:t>For each system over which you have control</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200" b="0" i="0" u="none" strike="noStrike" cap="none" normalizeH="0" baseline="0">
                          <a:ln>
                            <a:noFill/>
                          </a:ln>
                          <a:solidFill>
                            <a:srgbClr val="000000"/>
                          </a:solidFill>
                          <a:effectLst/>
                          <a:latin typeface="Arial" charset="0"/>
                          <a:ea typeface="ＭＳ Ｐゴシック" charset="-128"/>
                        </a:rPr>
                        <a:t>Ensure that it has a policy for dealing with binding to both known and unknown external systems.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200" b="0" i="0" u="none" strike="noStrike" cap="none" normalizeH="0" baseline="0">
                          <a:ln>
                            <a:noFill/>
                          </a:ln>
                          <a:solidFill>
                            <a:srgbClr val="000000"/>
                          </a:solidFill>
                          <a:effectLst/>
                          <a:latin typeface="Arial" charset="0"/>
                          <a:ea typeface="ＭＳ Ｐゴシック" charset="-128"/>
                        </a:rPr>
                        <a:t>Ensure that it has mechanisms in place to reject unacceptable bindings and to log such requests.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200" b="0" i="0" u="none" strike="noStrike" cap="none" normalizeH="0" baseline="0">
                          <a:ln>
                            <a:noFill/>
                          </a:ln>
                          <a:solidFill>
                            <a:srgbClr val="000000"/>
                          </a:solidFill>
                          <a:effectLst/>
                          <a:latin typeface="Arial" charset="0"/>
                          <a:ea typeface="ＭＳ Ｐゴシック" charset="-128"/>
                        </a:rPr>
                        <a:t>In the case of late binding, ensure that mechanisms will support the discovery of relevant new services or protocols, or the sending of information using chosen protocols.</a:t>
                      </a:r>
                      <a:endParaRPr kumimoji="0" lang="en-US" altLang="x-none" sz="22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technology</a:t>
            </a:r>
          </a:p>
        </p:txBody>
      </p:sp>
      <p:sp>
        <p:nvSpPr>
          <p:cNvPr id="3" name="Content Placeholder 2"/>
          <p:cNvSpPr>
            <a:spLocks noGrp="1"/>
          </p:cNvSpPr>
          <p:nvPr>
            <p:ph idx="1"/>
          </p:nvPr>
        </p:nvSpPr>
        <p:spPr/>
        <p:txBody>
          <a:bodyPr/>
          <a:lstStyle/>
          <a:p>
            <a:r>
              <a:rPr lang="en-US" dirty="0"/>
              <a:t>Choose technologies that are designed for interoperability (e.g. web services)</a:t>
            </a:r>
          </a:p>
          <a:p>
            <a:r>
              <a:rPr lang="en-US" dirty="0"/>
              <a:t>What parts are visible to interoperable services? </a:t>
            </a:r>
          </a:p>
          <a:p>
            <a:pPr lvl="1"/>
            <a:r>
              <a:rPr lang="en-US" dirty="0"/>
              <a:t>What consequences do those part have on other quality requirements? </a:t>
            </a:r>
          </a:p>
          <a:p>
            <a:pPr lvl="1"/>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31</a:t>
            </a:fld>
            <a:endParaRPr lang="en-US" altLang="x-none"/>
          </a:p>
        </p:txBody>
      </p:sp>
    </p:spTree>
    <p:extLst>
      <p:ext uri="{BB962C8B-B14F-4D97-AF65-F5344CB8AC3E}">
        <p14:creationId xmlns:p14="http://schemas.microsoft.com/office/powerpoint/2010/main" val="119456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Design Checklist for Interoperability</a:t>
            </a:r>
          </a:p>
        </p:txBody>
      </p:sp>
      <p:sp>
        <p:nvSpPr>
          <p:cNvPr id="4096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11188" y="2420938"/>
          <a:ext cx="7921625" cy="3240088"/>
        </p:xfrm>
        <a:graphic>
          <a:graphicData uri="http://schemas.openxmlformats.org/drawingml/2006/table">
            <a:tbl>
              <a:tblPr/>
              <a:tblGrid>
                <a:gridCol w="1516062">
                  <a:extLst>
                    <a:ext uri="{9D8B030D-6E8A-4147-A177-3AD203B41FA5}">
                      <a16:colId xmlns:a16="http://schemas.microsoft.com/office/drawing/2014/main" val="20000"/>
                    </a:ext>
                  </a:extLst>
                </a:gridCol>
                <a:gridCol w="6405563">
                  <a:extLst>
                    <a:ext uri="{9D8B030D-6E8A-4147-A177-3AD203B41FA5}">
                      <a16:colId xmlns:a16="http://schemas.microsoft.com/office/drawing/2014/main" val="20001"/>
                    </a:ext>
                  </a:extLst>
                </a:gridCol>
              </a:tblGrid>
              <a:tr h="32400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Choice of Technology</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6" marR="6858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For any of your chosen technologies, are they </a:t>
                      </a:r>
                      <a:r>
                        <a:rPr kumimoji="0" lang="en-US" altLang="en-US" sz="1800" b="0" i="0" u="none" strike="noStrike" cap="none" normalizeH="0" baseline="0">
                          <a:ln>
                            <a:noFill/>
                          </a:ln>
                          <a:solidFill>
                            <a:srgbClr val="000000"/>
                          </a:solidFill>
                          <a:effectLst/>
                          <a:latin typeface="Arial" charset="0"/>
                          <a:ea typeface="ＭＳ Ｐゴシック" charset="-128"/>
                        </a:rPr>
                        <a:t>“</a:t>
                      </a:r>
                      <a:r>
                        <a:rPr kumimoji="0" lang="en-US" altLang="x-none" sz="1800" b="0" i="0" u="none" strike="noStrike" cap="none" normalizeH="0" baseline="0">
                          <a:ln>
                            <a:noFill/>
                          </a:ln>
                          <a:solidFill>
                            <a:srgbClr val="000000"/>
                          </a:solidFill>
                          <a:effectLst/>
                          <a:latin typeface="Arial" charset="0"/>
                          <a:ea typeface="ＭＳ Ｐゴシック" charset="-128"/>
                        </a:rPr>
                        <a:t>visible</a:t>
                      </a:r>
                      <a:r>
                        <a:rPr kumimoji="0" lang="en-US" altLang="en-US" sz="1800" b="0" i="0" u="none" strike="noStrike" cap="none" normalizeH="0" baseline="0">
                          <a:ln>
                            <a:noFill/>
                          </a:ln>
                          <a:solidFill>
                            <a:srgbClr val="000000"/>
                          </a:solidFill>
                          <a:effectLst/>
                          <a:latin typeface="Arial" charset="0"/>
                          <a:ea typeface="ＭＳ Ｐゴシック" charset="-128"/>
                        </a:rPr>
                        <a:t>”</a:t>
                      </a:r>
                      <a:r>
                        <a:rPr kumimoji="0" lang="en-US" altLang="x-none" sz="1800" b="0" i="0" u="none" strike="noStrike" cap="none" normalizeH="0" baseline="0">
                          <a:ln>
                            <a:noFill/>
                          </a:ln>
                          <a:solidFill>
                            <a:srgbClr val="000000"/>
                          </a:solidFill>
                          <a:effectLst/>
                          <a:latin typeface="Arial" charset="0"/>
                          <a:ea typeface="ＭＳ Ｐゴシック" charset="-128"/>
                        </a:rPr>
                        <a:t> at interface boundary of a system?  If so, what interoperability effects do they have?  Do they support, undercut, or have no effect on the interoperability scenarios that apply to your system? Ensure the effects they have are acceptable.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Consider technologies that are designed to support interoperability, e.g. Web Services. Can they be used to satisfy the interoperability requirements for the systems under your control?</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6" marR="6858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41986" name="Content Placeholder 2"/>
          <p:cNvSpPr>
            <a:spLocks noGrp="1"/>
          </p:cNvSpPr>
          <p:nvPr>
            <p:ph idx="1"/>
          </p:nvPr>
        </p:nvSpPr>
        <p:spPr/>
        <p:txBody>
          <a:bodyPr/>
          <a:lstStyle/>
          <a:p>
            <a:r>
              <a:rPr lang="en-US" altLang="x-none">
                <a:ea typeface="ＭＳ Ｐゴシック" charset="-128"/>
              </a:rPr>
              <a:t>Interoperability refers to the ability of systems to usefully exchange information. </a:t>
            </a:r>
          </a:p>
          <a:p>
            <a:r>
              <a:rPr lang="en-US" altLang="x-none">
                <a:ea typeface="ＭＳ Ｐゴシック" charset="-128"/>
              </a:rPr>
              <a:t>Achieving interoperability involves the relevant systems locating each other and then managing the interfaces so that they can exchange information.</a:t>
            </a:r>
          </a:p>
        </p:txBody>
      </p:sp>
      <p:sp>
        <p:nvSpPr>
          <p:cNvPr id="419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cap="none">
                <a:ea typeface="ＭＳ Ｐゴシック" charset="-128"/>
              </a:rPr>
              <a:t>Modifiability</a:t>
            </a:r>
          </a:p>
        </p:txBody>
      </p:sp>
      <p:sp>
        <p:nvSpPr>
          <p:cNvPr id="43010" name="Text Placeholder 5"/>
          <p:cNvSpPr>
            <a:spLocks noGrp="1"/>
          </p:cNvSpPr>
          <p:nvPr>
            <p:ph type="body" idx="1"/>
          </p:nvPr>
        </p:nvSpPr>
        <p:spPr/>
        <p:txBody>
          <a:bodyPr/>
          <a:lstStyle/>
          <a:p>
            <a:r>
              <a:rPr lang="en-US" altLang="x-none">
                <a:ea typeface="ＭＳ Ｐゴシック" charset="-128"/>
              </a:rPr>
              <a:t>Quality Attributes</a:t>
            </a:r>
          </a:p>
        </p:txBody>
      </p:sp>
      <p:sp>
        <p:nvSpPr>
          <p:cNvPr id="4301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2B22837-BCE6-6E47-BE1E-532C77C15E21}" type="slidenum">
              <a:rPr lang="en-US" altLang="x-none" sz="1400">
                <a:latin typeface="Arial Black" charset="0"/>
              </a:rPr>
              <a:pPr eaLnBrk="1" hangingPunct="1"/>
              <a:t>34</a:t>
            </a:fld>
            <a:endParaRPr lang="en-US" altLang="x-none" sz="1400">
              <a:latin typeface="Arial Black"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DA51AB-D0CA-844D-9385-24296AA2F7EE}"/>
              </a:ext>
            </a:extLst>
          </p:cNvPr>
          <p:cNvSpPr>
            <a:spLocks noGrp="1"/>
          </p:cNvSpPr>
          <p:nvPr>
            <p:ph type="title"/>
          </p:nvPr>
        </p:nvSpPr>
        <p:spPr/>
        <p:txBody>
          <a:bodyPr/>
          <a:lstStyle/>
          <a:p>
            <a:r>
              <a:rPr lang="en-SE" dirty="0"/>
              <a:t>Metrics</a:t>
            </a:r>
          </a:p>
        </p:txBody>
      </p:sp>
      <p:sp>
        <p:nvSpPr>
          <p:cNvPr id="6" name="Content Placeholder 5">
            <a:extLst>
              <a:ext uri="{FF2B5EF4-FFF2-40B4-BE49-F238E27FC236}">
                <a16:creationId xmlns:a16="http://schemas.microsoft.com/office/drawing/2014/main" id="{D224929B-1304-EE4B-88AF-89E640586ABA}"/>
              </a:ext>
            </a:extLst>
          </p:cNvPr>
          <p:cNvSpPr>
            <a:spLocks noGrp="1"/>
          </p:cNvSpPr>
          <p:nvPr>
            <p:ph idx="1"/>
          </p:nvPr>
        </p:nvSpPr>
        <p:spPr/>
        <p:txBody>
          <a:bodyPr/>
          <a:lstStyle/>
          <a:p>
            <a:r>
              <a:rPr lang="en-SE" dirty="0"/>
              <a:t>Cohesion</a:t>
            </a:r>
          </a:p>
          <a:p>
            <a:r>
              <a:rPr lang="en-SE" dirty="0"/>
              <a:t>Coupling</a:t>
            </a:r>
          </a:p>
          <a:p>
            <a:r>
              <a:rPr lang="en-SE" dirty="0"/>
              <a:t>Sufficiency</a:t>
            </a:r>
          </a:p>
          <a:p>
            <a:r>
              <a:rPr lang="en-SE" dirty="0"/>
              <a:t>Completeness</a:t>
            </a:r>
          </a:p>
          <a:p>
            <a:r>
              <a:rPr lang="en-SE" dirty="0"/>
              <a:t>Primitiveness</a:t>
            </a:r>
          </a:p>
        </p:txBody>
      </p:sp>
      <p:sp>
        <p:nvSpPr>
          <p:cNvPr id="4" name="Slide Number Placeholder 3">
            <a:extLst>
              <a:ext uri="{FF2B5EF4-FFF2-40B4-BE49-F238E27FC236}">
                <a16:creationId xmlns:a16="http://schemas.microsoft.com/office/drawing/2014/main" id="{2A3CC0B0-48C3-0145-989B-FBE921B0E1C1}"/>
              </a:ext>
            </a:extLst>
          </p:cNvPr>
          <p:cNvSpPr>
            <a:spLocks noGrp="1"/>
          </p:cNvSpPr>
          <p:nvPr>
            <p:ph type="sldNum" sz="quarter" idx="10"/>
          </p:nvPr>
        </p:nvSpPr>
        <p:spPr/>
        <p:txBody>
          <a:bodyPr/>
          <a:lstStyle/>
          <a:p>
            <a:fld id="{495A72F0-CFE3-9540-9119-71177A6D5C35}" type="slidenum">
              <a:rPr lang="en-US" altLang="x-none" smtClean="0"/>
              <a:pPr/>
              <a:t>35</a:t>
            </a:fld>
            <a:endParaRPr lang="en-US" altLang="x-none"/>
          </a:p>
        </p:txBody>
      </p:sp>
    </p:spTree>
    <p:extLst>
      <p:ext uri="{BB962C8B-B14F-4D97-AF65-F5344CB8AC3E}">
        <p14:creationId xmlns:p14="http://schemas.microsoft.com/office/powerpoint/2010/main" val="1073533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Modifiability</a:t>
            </a:r>
          </a:p>
        </p:txBody>
      </p:sp>
      <p:sp>
        <p:nvSpPr>
          <p:cNvPr id="3" name="Content Placeholder 2"/>
          <p:cNvSpPr>
            <a:spLocks noGrp="1"/>
          </p:cNvSpPr>
          <p:nvPr>
            <p:ph idx="1"/>
          </p:nvPr>
        </p:nvSpPr>
        <p:spPr/>
        <p:txBody>
          <a:bodyPr/>
          <a:lstStyle/>
          <a:p>
            <a:pPr>
              <a:defRPr/>
            </a:pPr>
            <a:r>
              <a:rPr lang="en-US" sz="3200" b="0" kern="1200" dirty="0">
                <a:ea typeface="+mn-ea"/>
                <a:cs typeface="+mn-cs"/>
              </a:rPr>
              <a:t>What is Modifiability?</a:t>
            </a:r>
          </a:p>
          <a:p>
            <a:pPr>
              <a:defRPr/>
            </a:pPr>
            <a:r>
              <a:rPr lang="en-US" dirty="0"/>
              <a:t>Modifiability General </a:t>
            </a:r>
            <a:r>
              <a:rPr lang="en-US" sz="3200" b="0" kern="1200" dirty="0">
                <a:ea typeface="+mn-ea"/>
                <a:cs typeface="+mn-cs"/>
              </a:rPr>
              <a:t>Scenario</a:t>
            </a:r>
          </a:p>
          <a:p>
            <a:pPr>
              <a:defRPr/>
            </a:pPr>
            <a:r>
              <a:rPr lang="en-US" sz="3200" b="0" kern="1200" dirty="0">
                <a:ea typeface="+mn-ea"/>
                <a:cs typeface="+mn-cs"/>
              </a:rPr>
              <a:t>Tactics for </a:t>
            </a:r>
            <a:r>
              <a:rPr lang="en-US" dirty="0"/>
              <a:t>Modifiability</a:t>
            </a:r>
            <a:endParaRPr lang="en-US" sz="3200" b="0" kern="1200" dirty="0">
              <a:ea typeface="+mn-ea"/>
              <a:cs typeface="+mn-cs"/>
            </a:endParaRPr>
          </a:p>
          <a:p>
            <a:pPr>
              <a:defRPr/>
            </a:pPr>
            <a:r>
              <a:rPr lang="en-US" dirty="0"/>
              <a:t>A Design Checklist for Modifiability</a:t>
            </a:r>
            <a:endParaRPr lang="en-US" sz="3200" b="0" kern="1200" dirty="0">
              <a:ea typeface="+mn-ea"/>
              <a:cs typeface="+mn-cs"/>
            </a:endParaRPr>
          </a:p>
          <a:p>
            <a:pPr>
              <a:defRPr/>
            </a:pPr>
            <a:r>
              <a:rPr lang="en-US" sz="3200" b="0" kern="1200" dirty="0">
                <a:ea typeface="+mn-ea"/>
                <a:cs typeface="+mn-cs"/>
              </a:rPr>
              <a:t>Summary </a:t>
            </a:r>
          </a:p>
        </p:txBody>
      </p:sp>
      <p:sp>
        <p:nvSpPr>
          <p:cNvPr id="4403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Modifiability?</a:t>
            </a:r>
          </a:p>
        </p:txBody>
      </p:sp>
      <p:sp>
        <p:nvSpPr>
          <p:cNvPr id="45058" name="Content Placeholder 2"/>
          <p:cNvSpPr>
            <a:spLocks noGrp="1"/>
          </p:cNvSpPr>
          <p:nvPr>
            <p:ph idx="1"/>
          </p:nvPr>
        </p:nvSpPr>
        <p:spPr/>
        <p:txBody>
          <a:bodyPr/>
          <a:lstStyle/>
          <a:p>
            <a:r>
              <a:rPr lang="en-US" altLang="x-none">
                <a:ea typeface="ＭＳ Ｐゴシック" charset="-128"/>
              </a:rPr>
              <a:t>Modifiability is about change and our interest in it is in the cost and risk of making changes.  </a:t>
            </a:r>
          </a:p>
          <a:p>
            <a:endParaRPr lang="en-US" altLang="x-none">
              <a:ea typeface="ＭＳ Ｐゴシック" charset="-128"/>
            </a:endParaRPr>
          </a:p>
          <a:p>
            <a:endParaRPr lang="en-US" altLang="x-none">
              <a:ea typeface="ＭＳ Ｐゴシック" charset="-128"/>
            </a:endParaRPr>
          </a:p>
        </p:txBody>
      </p:sp>
      <p:sp>
        <p:nvSpPr>
          <p:cNvPr id="450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328F-A4AE-0B49-8D18-2B496B70E026}"/>
              </a:ext>
            </a:extLst>
          </p:cNvPr>
          <p:cNvSpPr>
            <a:spLocks noGrp="1"/>
          </p:cNvSpPr>
          <p:nvPr>
            <p:ph type="title"/>
          </p:nvPr>
        </p:nvSpPr>
        <p:spPr/>
        <p:txBody>
          <a:bodyPr/>
          <a:lstStyle/>
          <a:p>
            <a:r>
              <a:rPr lang="sv-SE" dirty="0" err="1"/>
              <a:t>Difficulty</a:t>
            </a:r>
            <a:r>
              <a:rPr lang="sv-SE" dirty="0"/>
              <a:t> </a:t>
            </a:r>
            <a:r>
              <a:rPr lang="sv-SE" dirty="0" err="1"/>
              <a:t>of</a:t>
            </a:r>
            <a:r>
              <a:rPr lang="sv-SE" dirty="0"/>
              <a:t> designing for </a:t>
            </a:r>
            <a:r>
              <a:rPr lang="sv-SE" dirty="0" err="1"/>
              <a:t>modifiability</a:t>
            </a:r>
            <a:endParaRPr lang="sv-SE" dirty="0"/>
          </a:p>
        </p:txBody>
      </p:sp>
      <p:sp>
        <p:nvSpPr>
          <p:cNvPr id="3" name="Content Placeholder 2">
            <a:extLst>
              <a:ext uri="{FF2B5EF4-FFF2-40B4-BE49-F238E27FC236}">
                <a16:creationId xmlns:a16="http://schemas.microsoft.com/office/drawing/2014/main" id="{74102F06-00F8-8B4A-BD8E-99E3B485AC76}"/>
              </a:ext>
            </a:extLst>
          </p:cNvPr>
          <p:cNvSpPr>
            <a:spLocks noGrp="1"/>
          </p:cNvSpPr>
          <p:nvPr>
            <p:ph idx="1"/>
          </p:nvPr>
        </p:nvSpPr>
        <p:spPr/>
        <p:txBody>
          <a:bodyPr/>
          <a:lstStyle/>
          <a:p>
            <a:r>
              <a:rPr lang="sv-SE" dirty="0" err="1"/>
              <a:t>How</a:t>
            </a:r>
            <a:r>
              <a:rPr lang="sv-SE" dirty="0"/>
              <a:t> to </a:t>
            </a:r>
            <a:r>
              <a:rPr lang="sv-SE" dirty="0" err="1"/>
              <a:t>anticipate</a:t>
            </a:r>
            <a:endParaRPr lang="sv-SE" dirty="0"/>
          </a:p>
          <a:p>
            <a:r>
              <a:rPr lang="sv-SE" dirty="0" err="1"/>
              <a:t>How</a:t>
            </a:r>
            <a:r>
              <a:rPr lang="sv-SE" dirty="0"/>
              <a:t> to </a:t>
            </a:r>
            <a:r>
              <a:rPr lang="sv-SE" dirty="0" err="1"/>
              <a:t>control</a:t>
            </a:r>
            <a:r>
              <a:rPr lang="sv-SE" dirty="0"/>
              <a:t> design and implementation</a:t>
            </a:r>
          </a:p>
          <a:p>
            <a:r>
              <a:rPr lang="sv-SE" dirty="0" err="1"/>
              <a:t>Knowing</a:t>
            </a:r>
            <a:r>
              <a:rPr lang="sv-SE" dirty="0"/>
              <a:t> the </a:t>
            </a:r>
            <a:r>
              <a:rPr lang="sv-SE" dirty="0" err="1"/>
              <a:t>patterns</a:t>
            </a:r>
            <a:endParaRPr lang="sv-SE" dirty="0"/>
          </a:p>
          <a:p>
            <a:endParaRPr lang="sv-SE" dirty="0"/>
          </a:p>
          <a:p>
            <a:r>
              <a:rPr lang="sv-SE" dirty="0" err="1"/>
              <a:t>Examples</a:t>
            </a:r>
            <a:r>
              <a:rPr lang="sv-SE" dirty="0"/>
              <a:t>:</a:t>
            </a:r>
          </a:p>
          <a:p>
            <a:pPr lvl="1"/>
            <a:r>
              <a:rPr lang="sv-SE" dirty="0" err="1"/>
              <a:t>Marratech</a:t>
            </a:r>
            <a:endParaRPr lang="sv-SE" dirty="0"/>
          </a:p>
          <a:p>
            <a:pPr lvl="1"/>
            <a:r>
              <a:rPr lang="sv-SE" dirty="0" err="1"/>
              <a:t>Dem@Care</a:t>
            </a:r>
            <a:endParaRPr lang="sv-SE" dirty="0"/>
          </a:p>
          <a:p>
            <a:pPr lvl="1"/>
            <a:r>
              <a:rPr lang="sv-SE" dirty="0" err="1"/>
              <a:t>Memorylane</a:t>
            </a:r>
            <a:endParaRPr lang="sv-SE" dirty="0"/>
          </a:p>
          <a:p>
            <a:pPr lvl="1"/>
            <a:r>
              <a:rPr lang="sv-SE" dirty="0"/>
              <a:t>My former </a:t>
            </a:r>
            <a:r>
              <a:rPr lang="sv-SE" dirty="0" err="1"/>
              <a:t>company</a:t>
            </a:r>
            <a:endParaRPr lang="sv-SE" dirty="0"/>
          </a:p>
          <a:p>
            <a:pPr lvl="1"/>
            <a:r>
              <a:rPr lang="sv-SE" dirty="0"/>
              <a:t>The </a:t>
            </a:r>
            <a:r>
              <a:rPr lang="sv-SE" dirty="0" err="1"/>
              <a:t>HomeExams</a:t>
            </a:r>
            <a:r>
              <a:rPr lang="sv-SE" dirty="0"/>
              <a:t> </a:t>
            </a:r>
            <a:r>
              <a:rPr lang="sv-SE" dirty="0" err="1"/>
              <a:t>of</a:t>
            </a:r>
            <a:r>
              <a:rPr lang="sv-SE" dirty="0"/>
              <a:t> </a:t>
            </a:r>
            <a:r>
              <a:rPr lang="sv-SE" dirty="0" err="1"/>
              <a:t>this</a:t>
            </a:r>
            <a:r>
              <a:rPr lang="sv-SE" dirty="0"/>
              <a:t> </a:t>
            </a:r>
            <a:r>
              <a:rPr lang="sv-SE" dirty="0" err="1"/>
              <a:t>course</a:t>
            </a:r>
            <a:endParaRPr lang="sv-SE" dirty="0"/>
          </a:p>
        </p:txBody>
      </p:sp>
      <p:sp>
        <p:nvSpPr>
          <p:cNvPr id="4" name="Slide Number Placeholder 3">
            <a:extLst>
              <a:ext uri="{FF2B5EF4-FFF2-40B4-BE49-F238E27FC236}">
                <a16:creationId xmlns:a16="http://schemas.microsoft.com/office/drawing/2014/main" id="{575F26A6-016C-8042-B43A-0876C868C10F}"/>
              </a:ext>
            </a:extLst>
          </p:cNvPr>
          <p:cNvSpPr>
            <a:spLocks noGrp="1"/>
          </p:cNvSpPr>
          <p:nvPr>
            <p:ph type="sldNum" sz="quarter" idx="10"/>
          </p:nvPr>
        </p:nvSpPr>
        <p:spPr/>
        <p:txBody>
          <a:bodyPr/>
          <a:lstStyle/>
          <a:p>
            <a:fld id="{E7D8BEC4-5DFD-124E-9331-0AF1AB120454}" type="slidenum">
              <a:rPr lang="en-US" altLang="x-none" smtClean="0"/>
              <a:pPr/>
              <a:t>38</a:t>
            </a:fld>
            <a:endParaRPr lang="en-US" altLang="x-none"/>
          </a:p>
        </p:txBody>
      </p:sp>
    </p:spTree>
    <p:extLst>
      <p:ext uri="{BB962C8B-B14F-4D97-AF65-F5344CB8AC3E}">
        <p14:creationId xmlns:p14="http://schemas.microsoft.com/office/powerpoint/2010/main" val="275520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ea typeface="ＭＳ Ｐゴシック" charset="-128"/>
              </a:rPr>
              <a:t>Exercise for modifiability</a:t>
            </a:r>
          </a:p>
        </p:txBody>
      </p:sp>
      <p:sp>
        <p:nvSpPr>
          <p:cNvPr id="3" name="Content Placeholder 2"/>
          <p:cNvSpPr>
            <a:spLocks noGrp="1"/>
          </p:cNvSpPr>
          <p:nvPr>
            <p:ph idx="1"/>
          </p:nvPr>
        </p:nvSpPr>
        <p:spPr>
          <a:xfrm>
            <a:off x="574675" y="2133600"/>
            <a:ext cx="8317805" cy="3810000"/>
          </a:xfrm>
        </p:spPr>
        <p:txBody>
          <a:bodyPr/>
          <a:lstStyle/>
          <a:p>
            <a:pPr marL="0" indent="0">
              <a:buFont typeface="Arial" charset="0"/>
              <a:buNone/>
              <a:defRPr/>
            </a:pPr>
            <a:r>
              <a:rPr lang="en-US" sz="2400" dirty="0"/>
              <a:t>Consider modifiability for Google Mail</a:t>
            </a:r>
          </a:p>
          <a:p>
            <a:pPr>
              <a:defRPr/>
            </a:pPr>
            <a:r>
              <a:rPr lang="en-US" sz="2400" dirty="0"/>
              <a:t>When/why should something be modifiable? </a:t>
            </a:r>
          </a:p>
          <a:p>
            <a:pPr>
              <a:defRPr/>
            </a:pPr>
            <a:r>
              <a:rPr lang="en-US" sz="2400" dirty="0"/>
              <a:t>Who wants it to be modifiable?</a:t>
            </a:r>
          </a:p>
          <a:p>
            <a:pPr>
              <a:defRPr/>
            </a:pPr>
            <a:r>
              <a:rPr lang="en-US" sz="2400" dirty="0"/>
              <a:t>How do we measure whether we made it modifiable? </a:t>
            </a:r>
          </a:p>
        </p:txBody>
      </p:sp>
      <p:sp>
        <p:nvSpPr>
          <p:cNvPr id="4608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817F7FB-C514-0647-91D2-EB774A3C47E0}" type="slidenum">
              <a:rPr lang="en-US" altLang="x-none" sz="1400">
                <a:latin typeface="Arial Black" charset="0"/>
              </a:rPr>
              <a:pPr eaLnBrk="1" hangingPunct="1"/>
              <a:t>39</a:t>
            </a:fld>
            <a:endParaRPr lang="en-US" altLang="x-none" sz="1400">
              <a:latin typeface="Arial Black"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Interoperability?</a:t>
            </a:r>
          </a:p>
        </p:txBody>
      </p:sp>
      <p:sp>
        <p:nvSpPr>
          <p:cNvPr id="20482" name="Content Placeholder 2"/>
          <p:cNvSpPr>
            <a:spLocks noGrp="1"/>
          </p:cNvSpPr>
          <p:nvPr>
            <p:ph idx="1"/>
          </p:nvPr>
        </p:nvSpPr>
        <p:spPr/>
        <p:txBody>
          <a:bodyPr/>
          <a:lstStyle/>
          <a:p>
            <a:pPr>
              <a:defRPr/>
            </a:pPr>
            <a:r>
              <a:rPr lang="en-US" dirty="0"/>
              <a:t>Interoperability is about the degree to which two or more systems can usefully exchange meaningful information. </a:t>
            </a:r>
          </a:p>
          <a:p>
            <a:pPr marL="0" indent="0">
              <a:buFont typeface="Arial" charset="0"/>
              <a:buNone/>
              <a:defRPr/>
            </a:pPr>
            <a:endParaRPr lang="en-US" dirty="0"/>
          </a:p>
          <a:p>
            <a:pPr>
              <a:defRPr/>
            </a:pPr>
            <a:endParaRPr lang="en-US" dirty="0"/>
          </a:p>
          <a:p>
            <a:pPr>
              <a:defRPr/>
            </a:pPr>
            <a:endParaRPr lang="en-US" dirty="0"/>
          </a:p>
        </p:txBody>
      </p:sp>
      <p:sp>
        <p:nvSpPr>
          <p:cNvPr id="194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1946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6449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3"/>
          <p:cNvSpPr txBox="1">
            <a:spLocks noChangeArrowheads="1"/>
          </p:cNvSpPr>
          <p:nvPr/>
        </p:nvSpPr>
        <p:spPr bwMode="auto">
          <a:xfrm>
            <a:off x="4932363" y="3716338"/>
            <a:ext cx="36004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Scene from </a:t>
            </a:r>
            <a:r>
              <a:rPr lang="en-US" altLang="en-US" sz="1800"/>
              <a:t>“</a:t>
            </a:r>
            <a:r>
              <a:rPr lang="en-US" altLang="x-none" sz="1800"/>
              <a:t>Independence Day</a:t>
            </a:r>
            <a:r>
              <a:rPr lang="en-US" altLang="en-US" sz="1800"/>
              <a:t>”</a:t>
            </a:r>
            <a:endParaRPr lang="en-US" altLang="x-none" sz="1800"/>
          </a:p>
          <a:p>
            <a:pPr eaLnBrk="1" hangingPunct="1"/>
            <a:endParaRPr lang="en-US" altLang="x-none" sz="1800"/>
          </a:p>
          <a:p>
            <a:pPr eaLnBrk="1" hangingPunct="1"/>
            <a:r>
              <a:rPr lang="en-US" altLang="x-none" sz="1800"/>
              <a:t>A mac is using apple-talk to communicate with an alien spaceship and upload a virus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7920037" cy="1025525"/>
          </a:xfrm>
        </p:spPr>
        <p:txBody>
          <a:bodyPr/>
          <a:lstStyle/>
          <a:p>
            <a:r>
              <a:rPr lang="en-US" altLang="x-none">
                <a:ea typeface="ＭＳ Ｐゴシック" charset="-128"/>
              </a:rPr>
              <a:t>Modifiability General Scenario</a:t>
            </a:r>
          </a:p>
        </p:txBody>
      </p:sp>
      <p:sp>
        <p:nvSpPr>
          <p:cNvPr id="4710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11188" y="1379538"/>
          <a:ext cx="8064500" cy="5480178"/>
        </p:xfrm>
        <a:graphic>
          <a:graphicData uri="http://schemas.openxmlformats.org/drawingml/2006/table">
            <a:tbl>
              <a:tblPr/>
              <a:tblGrid>
                <a:gridCol w="1368425">
                  <a:extLst>
                    <a:ext uri="{9D8B030D-6E8A-4147-A177-3AD203B41FA5}">
                      <a16:colId xmlns:a16="http://schemas.microsoft.com/office/drawing/2014/main" val="20000"/>
                    </a:ext>
                  </a:extLst>
                </a:gridCol>
                <a:gridCol w="6696075">
                  <a:extLst>
                    <a:ext uri="{9D8B030D-6E8A-4147-A177-3AD203B41FA5}">
                      <a16:colId xmlns:a16="http://schemas.microsoft.com/office/drawing/2014/main" val="20001"/>
                    </a:ext>
                  </a:extLst>
                </a:gridCol>
              </a:tblGrid>
              <a:tr h="5048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ＭＳ Ｐゴシック" charset="-128"/>
                        </a:rPr>
                        <a:t>Portion of </a:t>
                      </a:r>
                      <a:br>
                        <a:rPr kumimoji="0" lang="en-US" altLang="x-none" sz="1600" b="1" i="0" u="none" strike="noStrike" cap="none" normalizeH="0" baseline="0">
                          <a:ln>
                            <a:noFill/>
                          </a:ln>
                          <a:solidFill>
                            <a:srgbClr val="000000"/>
                          </a:solidFill>
                          <a:effectLst/>
                          <a:latin typeface="Arial" charset="0"/>
                          <a:ea typeface="ＭＳ Ｐゴシック" charset="-128"/>
                        </a:rPr>
                      </a:br>
                      <a:r>
                        <a:rPr kumimoji="0" lang="en-US" altLang="x-none" sz="1600" b="1" i="0" u="none" strike="noStrike" cap="none" normalizeH="0" baseline="0">
                          <a:ln>
                            <a:noFill/>
                          </a:ln>
                          <a:solidFill>
                            <a:srgbClr val="000000"/>
                          </a:solidFill>
                          <a:effectLst/>
                          <a:latin typeface="Arial" charset="0"/>
                          <a:ea typeface="ＭＳ Ｐゴシック" charset="-128"/>
                        </a:rPr>
                        <a:t>Scenario</a:t>
                      </a:r>
                      <a:endParaRPr kumimoji="0" lang="en-US" altLang="x-none" sz="16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Possible Values</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0"/>
                  </a:ext>
                </a:extLst>
              </a:tr>
              <a:tr h="2746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Source</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End user, developer, system administrator</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1"/>
                  </a:ext>
                </a:extLst>
              </a:tr>
              <a:tr h="5492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Stimulus</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A directive to add/delete/modify functionality, or change a quality attribute, capacity, or technology</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5492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Artifacts</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Code, data, interfaces, components, resources, configurations, … </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3"/>
                  </a:ext>
                </a:extLst>
              </a:tr>
              <a:tr h="2746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Environment</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Runtime, compile time, build time, initiation time, design time</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11525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Response</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One or more of the following:</a:t>
                      </a:r>
                    </a:p>
                    <a:p>
                      <a:pPr marL="0" marR="0" lvl="0" indent="0" algn="l" defTabSz="914400" rtl="0" eaLnBrk="1" fontAlgn="base" latinLnBrk="0" hangingPunct="1">
                        <a:lnSpc>
                          <a:spcPct val="90000"/>
                        </a:lnSpc>
                        <a:spcBef>
                          <a:spcPts val="100"/>
                        </a:spcBef>
                        <a:spcAft>
                          <a:spcPts val="30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make modification </a:t>
                      </a:r>
                    </a:p>
                    <a:p>
                      <a:pPr marL="0" marR="0" lvl="0" indent="0" algn="l" defTabSz="914400" rtl="0" eaLnBrk="1" fontAlgn="base" latinLnBrk="0" hangingPunct="1">
                        <a:lnSpc>
                          <a:spcPct val="90000"/>
                        </a:lnSpc>
                        <a:spcBef>
                          <a:spcPts val="100"/>
                        </a:spcBef>
                        <a:spcAft>
                          <a:spcPts val="30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test modification</a:t>
                      </a:r>
                    </a:p>
                    <a:p>
                      <a:pPr marL="0" marR="0" lvl="0" indent="0" algn="l" defTabSz="914400" rtl="0" eaLnBrk="1" fontAlgn="base" latinLnBrk="0" hangingPunct="1">
                        <a:lnSpc>
                          <a:spcPct val="90000"/>
                        </a:lnSpc>
                        <a:spcBef>
                          <a:spcPts val="100"/>
                        </a:spcBef>
                        <a:spcAft>
                          <a:spcPts val="30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deploy modification</a:t>
                      </a:r>
                      <a:endParaRPr kumimoji="0" lang="en-US" altLang="x-none" sz="18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5"/>
                  </a:ext>
                </a:extLst>
              </a:tr>
              <a:tr h="21748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Response </a:t>
                      </a:r>
                      <a:br>
                        <a:rPr kumimoji="0" lang="en-US" altLang="x-none" sz="1600" b="0" i="0" u="none" strike="noStrike" cap="none" normalizeH="0" baseline="0">
                          <a:ln>
                            <a:noFill/>
                          </a:ln>
                          <a:solidFill>
                            <a:srgbClr val="000000"/>
                          </a:solidFill>
                          <a:effectLst/>
                          <a:latin typeface="Arial" charset="0"/>
                          <a:ea typeface="ＭＳ Ｐゴシック" charset="-128"/>
                        </a:rPr>
                      </a:br>
                      <a:r>
                        <a:rPr kumimoji="0" lang="en-US" altLang="x-none" sz="1600" b="0" i="0" u="none" strike="noStrike" cap="none" normalizeH="0" baseline="0">
                          <a:ln>
                            <a:noFill/>
                          </a:ln>
                          <a:solidFill>
                            <a:srgbClr val="000000"/>
                          </a:solidFill>
                          <a:effectLst/>
                          <a:latin typeface="Arial" charset="0"/>
                          <a:ea typeface="ＭＳ Ｐゴシック" charset="-128"/>
                        </a:rPr>
                        <a:t>Measure</a:t>
                      </a:r>
                    </a:p>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ＭＳ Ｐゴシック" charset="-128"/>
                        </a:rPr>
                        <a:t> </a:t>
                      </a:r>
                      <a:endParaRPr kumimoji="0" lang="en-US" altLang="x-none" sz="16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9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Cost in terms of:</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number, size, complexity of affected artifacts</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effort</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calendar time</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money (direct outlay or opportunity cost)</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extent to which this modification affects other functions or quality attributes</a:t>
                      </a:r>
                    </a:p>
                    <a:p>
                      <a:pPr marL="0" marR="0" lvl="0" indent="0" algn="l" defTabSz="914400" rtl="0" eaLnBrk="1" fontAlgn="base" latinLnBrk="0" hangingPunct="1">
                        <a:lnSpc>
                          <a:spcPct val="90000"/>
                        </a:lnSpc>
                        <a:spcBef>
                          <a:spcPts val="100"/>
                        </a:spcBef>
                        <a:spcAft>
                          <a:spcPct val="0"/>
                        </a:spcAft>
                        <a:buClrTx/>
                        <a:buSzTx/>
                        <a:buFont typeface="Symbol" charset="2"/>
                        <a:buChar char=""/>
                        <a:tabLst/>
                      </a:pPr>
                      <a:r>
                        <a:rPr kumimoji="0" lang="en-US" altLang="x-none" sz="1800" b="0" i="0" u="none" strike="noStrike" cap="none" normalizeH="0" baseline="0">
                          <a:ln>
                            <a:noFill/>
                          </a:ln>
                          <a:solidFill>
                            <a:srgbClr val="000000"/>
                          </a:solidFill>
                          <a:effectLst/>
                          <a:latin typeface="Arial" charset="0"/>
                          <a:ea typeface="ＭＳ Ｐゴシック" charset="-128"/>
                        </a:rPr>
                        <a:t>new defects introduced</a:t>
                      </a:r>
                      <a:endParaRPr kumimoji="0" lang="en-US" altLang="x-none" sz="18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Planning for modifiability</a:t>
            </a:r>
          </a:p>
        </p:txBody>
      </p:sp>
      <p:sp>
        <p:nvSpPr>
          <p:cNvPr id="48130" name="Content Placeholder 2"/>
          <p:cNvSpPr>
            <a:spLocks noGrp="1"/>
          </p:cNvSpPr>
          <p:nvPr>
            <p:ph idx="1"/>
          </p:nvPr>
        </p:nvSpPr>
        <p:spPr/>
        <p:txBody>
          <a:bodyPr/>
          <a:lstStyle/>
          <a:p>
            <a:r>
              <a:rPr lang="en-US" altLang="x-none">
                <a:ea typeface="ＭＳ Ｐゴシック" charset="-128"/>
              </a:rPr>
              <a:t>To plan for modifiability, an architect has to consider three questions: </a:t>
            </a:r>
          </a:p>
          <a:p>
            <a:pPr lvl="1"/>
            <a:r>
              <a:rPr lang="en-US" altLang="x-none">
                <a:ea typeface="ＭＳ Ｐゴシック" charset="-128"/>
              </a:rPr>
              <a:t>What can change? </a:t>
            </a:r>
          </a:p>
          <a:p>
            <a:pPr lvl="1"/>
            <a:r>
              <a:rPr lang="en-US" altLang="x-none">
                <a:ea typeface="ＭＳ Ｐゴシック" charset="-128"/>
              </a:rPr>
              <a:t>What is the likelihood of the change? </a:t>
            </a:r>
          </a:p>
          <a:p>
            <a:pPr lvl="1"/>
            <a:r>
              <a:rPr lang="en-US" altLang="x-none">
                <a:ea typeface="ＭＳ Ｐゴシック" charset="-128"/>
              </a:rPr>
              <a:t>When is the change made and who makes it?</a:t>
            </a:r>
          </a:p>
        </p:txBody>
      </p:sp>
      <p:sp>
        <p:nvSpPr>
          <p:cNvPr id="4813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E3DCCA4-1E7B-3D41-A430-9310F0EFA02D}" type="slidenum">
              <a:rPr lang="en-US" altLang="x-none" sz="1400">
                <a:latin typeface="Arial Black" charset="0"/>
              </a:rPr>
              <a:pPr eaLnBrk="1" hangingPunct="1"/>
              <a:t>41</a:t>
            </a:fld>
            <a:endParaRPr lang="en-US" altLang="x-none" sz="1400">
              <a:latin typeface="Arial Black"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Sample Concrete Modifiability Scenario</a:t>
            </a:r>
          </a:p>
        </p:txBody>
      </p:sp>
      <p:sp>
        <p:nvSpPr>
          <p:cNvPr id="49154" name="Content Placeholder 2"/>
          <p:cNvSpPr>
            <a:spLocks noGrp="1"/>
          </p:cNvSpPr>
          <p:nvPr>
            <p:ph idx="1"/>
          </p:nvPr>
        </p:nvSpPr>
        <p:spPr/>
        <p:txBody>
          <a:bodyPr/>
          <a:lstStyle/>
          <a:p>
            <a:r>
              <a:rPr lang="en-US" altLang="x-none">
                <a:ea typeface="ＭＳ Ｐゴシック" charset="-128"/>
              </a:rPr>
              <a:t>The developer wishes to change the user interface by modifying the code at design time. The modifications are made with no side effects within three hours.</a:t>
            </a:r>
          </a:p>
        </p:txBody>
      </p:sp>
      <p:sp>
        <p:nvSpPr>
          <p:cNvPr id="4915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Concrete scenario</a:t>
            </a:r>
          </a:p>
        </p:txBody>
      </p:sp>
      <p:sp>
        <p:nvSpPr>
          <p:cNvPr id="501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777AA0-98A0-3F4C-AB11-A497584F600B}" type="slidenum">
              <a:rPr lang="en-US" altLang="x-none" sz="1400">
                <a:latin typeface="Arial Black" charset="0"/>
              </a:rPr>
              <a:pPr eaLnBrk="1" hangingPunct="1"/>
              <a:t>43</a:t>
            </a:fld>
            <a:endParaRPr lang="en-US" altLang="x-none" sz="1400">
              <a:latin typeface="Arial Black" charset="0"/>
            </a:endParaRPr>
          </a:p>
        </p:txBody>
      </p:sp>
      <p:pic>
        <p:nvPicPr>
          <p:cNvPr id="5017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276475"/>
            <a:ext cx="66167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Modifiability Tactics</a:t>
            </a:r>
          </a:p>
        </p:txBody>
      </p:sp>
      <p:sp>
        <p:nvSpPr>
          <p:cNvPr id="51202" name="Content Placeholder 2"/>
          <p:cNvSpPr>
            <a:spLocks noGrp="1"/>
          </p:cNvSpPr>
          <p:nvPr>
            <p:ph idx="1"/>
          </p:nvPr>
        </p:nvSpPr>
        <p:spPr/>
        <p:txBody>
          <a:bodyPr/>
          <a:lstStyle/>
          <a:p>
            <a:r>
              <a:rPr lang="en-US" altLang="x-none">
                <a:ea typeface="ＭＳ Ｐゴシック" charset="-128"/>
              </a:rPr>
              <a:t>Tactics to control modifiability have as their goal controlling the complexity of making changes, as well as the time and cost to make changes.</a:t>
            </a:r>
          </a:p>
        </p:txBody>
      </p:sp>
      <p:sp>
        <p:nvSpPr>
          <p:cNvPr id="5120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Modifiability Tactics</a:t>
            </a:r>
          </a:p>
        </p:txBody>
      </p:sp>
      <p:sp>
        <p:nvSpPr>
          <p:cNvPr id="5222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565400"/>
            <a:ext cx="72009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Modifiability Tactics</a:t>
            </a:r>
          </a:p>
        </p:txBody>
      </p:sp>
      <p:sp>
        <p:nvSpPr>
          <p:cNvPr id="5325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
        <p:nvSpPr>
          <p:cNvPr id="5325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graphicFrame>
        <p:nvGraphicFramePr>
          <p:cNvPr id="53252" name="Object 5"/>
          <p:cNvGraphicFramePr>
            <a:graphicFrameLocks noChangeAspect="1"/>
          </p:cNvGraphicFramePr>
          <p:nvPr/>
        </p:nvGraphicFramePr>
        <p:xfrm>
          <a:off x="827088" y="2060575"/>
          <a:ext cx="7804150" cy="4608513"/>
        </p:xfrm>
        <a:graphic>
          <a:graphicData uri="http://schemas.openxmlformats.org/presentationml/2006/ole">
            <mc:AlternateContent xmlns:mc="http://schemas.openxmlformats.org/markup-compatibility/2006">
              <mc:Choice xmlns:v="urn:schemas-microsoft-com:vml" Requires="v">
                <p:oleObj name="Visio" r:id="rId2" imgW="7797800" imgH="4622800" progId="Visio.Drawing.11">
                  <p:embed/>
                </p:oleObj>
              </mc:Choice>
              <mc:Fallback>
                <p:oleObj name="Visio" r:id="rId2" imgW="7797800" imgH="4622800" progId="Visio.Drawing.11">
                  <p:embed/>
                  <p:pic>
                    <p:nvPicPr>
                      <p:cNvPr id="5325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060575"/>
                        <a:ext cx="780415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a:xfrm>
            <a:off x="1835696" y="3804985"/>
            <a:ext cx="5040560" cy="2808312"/>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31840" y="3828188"/>
            <a:ext cx="3744416" cy="2808312"/>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83967" y="3837551"/>
            <a:ext cx="2584475" cy="2808312"/>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35696" y="3212976"/>
            <a:ext cx="5040560" cy="2808312"/>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Reduce Size of a Module</a:t>
            </a:r>
          </a:p>
        </p:txBody>
      </p:sp>
      <p:sp>
        <p:nvSpPr>
          <p:cNvPr id="54274" name="Content Placeholder 2"/>
          <p:cNvSpPr>
            <a:spLocks noGrp="1"/>
          </p:cNvSpPr>
          <p:nvPr>
            <p:ph idx="1"/>
          </p:nvPr>
        </p:nvSpPr>
        <p:spPr/>
        <p:txBody>
          <a:bodyPr/>
          <a:lstStyle/>
          <a:p>
            <a:r>
              <a:rPr lang="en-US" altLang="x-none">
                <a:ea typeface="ＭＳ Ｐゴシック" charset="-128"/>
              </a:rPr>
              <a:t>Split Module: If the module being modified includes a great deal of capability, the modification costs will likely be high. Refining the module into several smaller modules should reduce the average cost of future changes. </a:t>
            </a:r>
          </a:p>
        </p:txBody>
      </p:sp>
      <p:sp>
        <p:nvSpPr>
          <p:cNvPr id="5427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Increase Cohesion</a:t>
            </a:r>
          </a:p>
        </p:txBody>
      </p:sp>
      <p:sp>
        <p:nvSpPr>
          <p:cNvPr id="55298" name="Content Placeholder 2"/>
          <p:cNvSpPr>
            <a:spLocks noGrp="1"/>
          </p:cNvSpPr>
          <p:nvPr>
            <p:ph idx="1"/>
          </p:nvPr>
        </p:nvSpPr>
        <p:spPr/>
        <p:txBody>
          <a:bodyPr/>
          <a:lstStyle/>
          <a:p>
            <a:r>
              <a:rPr lang="en-US" altLang="x-none">
                <a:ea typeface="ＭＳ Ｐゴシック" charset="-128"/>
              </a:rPr>
              <a:t>Increase Semantic Coherence: If the responsibilities A and B in a module do not serve the same purpose, they should be placed in different modules. This may involve creating a new module or it may involve moving a responsibility to an existing module. </a:t>
            </a:r>
          </a:p>
        </p:txBody>
      </p:sp>
      <p:sp>
        <p:nvSpPr>
          <p:cNvPr id="5529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Reduce Coupling</a:t>
            </a:r>
          </a:p>
        </p:txBody>
      </p:sp>
      <p:sp>
        <p:nvSpPr>
          <p:cNvPr id="3" name="Content Placeholder 2"/>
          <p:cNvSpPr>
            <a:spLocks noGrp="1"/>
          </p:cNvSpPr>
          <p:nvPr>
            <p:ph idx="1"/>
          </p:nvPr>
        </p:nvSpPr>
        <p:spPr/>
        <p:txBody>
          <a:bodyPr>
            <a:normAutofit/>
          </a:bodyPr>
          <a:lstStyle/>
          <a:p>
            <a:pPr>
              <a:lnSpc>
                <a:spcPct val="80000"/>
              </a:lnSpc>
            </a:pPr>
            <a:r>
              <a:rPr lang="en-US" altLang="x-none" sz="2600">
                <a:ea typeface="ＭＳ Ｐゴシック" charset="-128"/>
              </a:rPr>
              <a:t>Encapsulate: Encapsulation introduces an explicit interface to a module. This interface includes an API and its associated responsibilities, such as </a:t>
            </a:r>
            <a:r>
              <a:rPr lang="en-US" altLang="en-US" sz="2600">
                <a:ea typeface="ＭＳ Ｐゴシック" charset="-128"/>
              </a:rPr>
              <a:t>“</a:t>
            </a:r>
            <a:r>
              <a:rPr lang="en-US" altLang="x-none" sz="2600">
                <a:ea typeface="ＭＳ Ｐゴシック" charset="-128"/>
              </a:rPr>
              <a:t>perform a syntactic transformation on an input parameter to an internal representation.</a:t>
            </a:r>
            <a:r>
              <a:rPr lang="en-US" altLang="en-US" sz="2600">
                <a:ea typeface="ＭＳ Ｐゴシック" charset="-128"/>
              </a:rPr>
              <a:t>”</a:t>
            </a:r>
            <a:endParaRPr lang="en-US" altLang="ja-JP" sz="2600">
              <a:ea typeface="ＭＳ Ｐゴシック" charset="-128"/>
            </a:endParaRPr>
          </a:p>
          <a:p>
            <a:pPr>
              <a:lnSpc>
                <a:spcPct val="80000"/>
              </a:lnSpc>
            </a:pPr>
            <a:r>
              <a:rPr lang="en-US" altLang="x-none" sz="2600">
                <a:ea typeface="ＭＳ Ｐゴシック" charset="-128"/>
              </a:rPr>
              <a:t>Use an Intermediary: Given a dependency between responsibility A and responsibility B (for example, carrying out A first requires carrying out B), the dependency can be broken by using an intermediary. </a:t>
            </a:r>
          </a:p>
        </p:txBody>
      </p:sp>
      <p:sp>
        <p:nvSpPr>
          <p:cNvPr id="5632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Simpler words</a:t>
            </a:r>
          </a:p>
        </p:txBody>
      </p:sp>
      <p:sp>
        <p:nvSpPr>
          <p:cNvPr id="21506" name="Content Placeholder 2"/>
          <p:cNvSpPr>
            <a:spLocks noGrp="1"/>
          </p:cNvSpPr>
          <p:nvPr>
            <p:ph idx="1"/>
          </p:nvPr>
        </p:nvSpPr>
        <p:spPr/>
        <p:txBody>
          <a:bodyPr/>
          <a:lstStyle/>
          <a:p>
            <a:r>
              <a:rPr lang="en-US" altLang="x-none">
                <a:ea typeface="ＭＳ Ｐゴシック" charset="-128"/>
              </a:rPr>
              <a:t>Exchange information</a:t>
            </a:r>
          </a:p>
          <a:p>
            <a:r>
              <a:rPr lang="en-US" altLang="x-none">
                <a:ea typeface="ＭＳ Ｐゴシック" charset="-128"/>
              </a:rPr>
              <a:t>Access services</a:t>
            </a:r>
          </a:p>
        </p:txBody>
      </p:sp>
      <p:sp>
        <p:nvSpPr>
          <p:cNvPr id="215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589801E-39C8-3544-A2AD-2FB37D025627}" type="slidenum">
              <a:rPr lang="en-US" altLang="x-none" sz="1400">
                <a:latin typeface="Arial Black" charset="0"/>
              </a:rPr>
              <a:pPr eaLnBrk="1" hangingPunct="1"/>
              <a:t>5</a:t>
            </a:fld>
            <a:endParaRPr lang="en-US" altLang="x-none" sz="1400">
              <a:latin typeface="Arial Black"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Reduce Coupling</a:t>
            </a:r>
          </a:p>
        </p:txBody>
      </p:sp>
      <p:sp>
        <p:nvSpPr>
          <p:cNvPr id="3" name="Content Placeholder 2"/>
          <p:cNvSpPr>
            <a:spLocks noGrp="1"/>
          </p:cNvSpPr>
          <p:nvPr>
            <p:ph idx="1"/>
          </p:nvPr>
        </p:nvSpPr>
        <p:spPr/>
        <p:txBody>
          <a:bodyPr>
            <a:normAutofit fontScale="92500" lnSpcReduction="20000"/>
          </a:bodyPr>
          <a:lstStyle/>
          <a:p>
            <a:pPr>
              <a:defRPr/>
            </a:pPr>
            <a:r>
              <a:rPr lang="en-US" dirty="0"/>
              <a:t>Restrict Dependencies: restricts the modules which a given module interacts with or depends on. </a:t>
            </a:r>
          </a:p>
          <a:p>
            <a:pPr>
              <a:defRPr/>
            </a:pPr>
            <a:r>
              <a:rPr lang="en-US" dirty="0"/>
              <a:t>Refactor: undertaken when two modules are affected by the same change because they are (at least partial) duplicates of each other. </a:t>
            </a:r>
          </a:p>
          <a:p>
            <a:pPr>
              <a:defRPr/>
            </a:pPr>
            <a:r>
              <a:rPr lang="en-US" dirty="0"/>
              <a:t>Abstract Common Services: where two modules provide not-quite-the-same but similar services, it may be cost-effective to implement the services just once in a more general (abstract) form. </a:t>
            </a:r>
          </a:p>
          <a:p>
            <a:pPr>
              <a:defRPr/>
            </a:pPr>
            <a:endParaRPr lang="en-US" dirty="0"/>
          </a:p>
        </p:txBody>
      </p:sp>
      <p:sp>
        <p:nvSpPr>
          <p:cNvPr id="5734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Defer Binding</a:t>
            </a:r>
          </a:p>
        </p:txBody>
      </p:sp>
      <p:sp>
        <p:nvSpPr>
          <p:cNvPr id="58370" name="Content Placeholder 2"/>
          <p:cNvSpPr>
            <a:spLocks noGrp="1"/>
          </p:cNvSpPr>
          <p:nvPr>
            <p:ph idx="1"/>
          </p:nvPr>
        </p:nvSpPr>
        <p:spPr/>
        <p:txBody>
          <a:bodyPr/>
          <a:lstStyle/>
          <a:p>
            <a:r>
              <a:rPr lang="en-US" altLang="x-none">
                <a:ea typeface="ＭＳ Ｐゴシック" charset="-128"/>
              </a:rPr>
              <a:t>In general, the later in the life cycle we can bind values, the better.  </a:t>
            </a:r>
          </a:p>
          <a:p>
            <a:r>
              <a:rPr lang="en-US" altLang="x-none">
                <a:ea typeface="ＭＳ Ｐゴシック" charset="-128"/>
              </a:rPr>
              <a:t>If we design artifacts with built-in flexibility, then exercising that flexibility is usually cheaper than hand-coding a specific change.</a:t>
            </a:r>
          </a:p>
          <a:p>
            <a:r>
              <a:rPr lang="en-US" altLang="x-none">
                <a:ea typeface="ＭＳ Ｐゴシック" charset="-128"/>
              </a:rPr>
              <a:t>However, putting the mechanisms in place to facilitate that late binding tends to be more expensive.</a:t>
            </a:r>
          </a:p>
        </p:txBody>
      </p:sp>
      <p:sp>
        <p:nvSpPr>
          <p:cNvPr id="5837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Checklist</a:t>
            </a:r>
          </a:p>
        </p:txBody>
      </p:sp>
      <p:sp>
        <p:nvSpPr>
          <p:cNvPr id="59394" name="Content Placeholder 2"/>
          <p:cNvSpPr>
            <a:spLocks noGrp="1"/>
          </p:cNvSpPr>
          <p:nvPr>
            <p:ph idx="1"/>
          </p:nvPr>
        </p:nvSpPr>
        <p:spPr/>
        <p:txBody>
          <a:bodyPr/>
          <a:lstStyle/>
          <a:p>
            <a:pPr marL="971550" lvl="1" indent="-514350">
              <a:buFont typeface="Arial Black" charset="0"/>
              <a:buAutoNum type="arabicPeriod"/>
            </a:pPr>
            <a:r>
              <a:rPr lang="en-US" altLang="x-none" sz="2600">
                <a:ea typeface="ＭＳ Ｐゴシック" charset="-128"/>
              </a:rPr>
              <a:t>Allocation of responsibilities</a:t>
            </a:r>
          </a:p>
          <a:p>
            <a:pPr marL="971550" lvl="1" indent="-514350">
              <a:buFont typeface="Arial Black" charset="0"/>
              <a:buAutoNum type="arabicPeriod"/>
            </a:pPr>
            <a:r>
              <a:rPr lang="en-US" altLang="x-none" sz="2600">
                <a:ea typeface="ＭＳ Ｐゴシック" charset="-128"/>
              </a:rPr>
              <a:t>Coordination model</a:t>
            </a:r>
          </a:p>
          <a:p>
            <a:pPr marL="971550" lvl="1" indent="-514350">
              <a:buFont typeface="Arial Black" charset="0"/>
              <a:buAutoNum type="arabicPeriod"/>
            </a:pPr>
            <a:r>
              <a:rPr lang="en-US" altLang="x-none" sz="2600">
                <a:ea typeface="ＭＳ Ｐゴシック" charset="-128"/>
              </a:rPr>
              <a:t>Data model</a:t>
            </a:r>
          </a:p>
          <a:p>
            <a:pPr marL="971550" lvl="1" indent="-514350">
              <a:buFont typeface="Arial Black" charset="0"/>
              <a:buAutoNum type="arabicPeriod"/>
            </a:pPr>
            <a:r>
              <a:rPr lang="en-US" altLang="x-none" sz="2600">
                <a:ea typeface="ＭＳ Ｐゴシック" charset="-128"/>
              </a:rPr>
              <a:t>Mapping among architectural elements</a:t>
            </a:r>
          </a:p>
          <a:p>
            <a:pPr marL="971550" lvl="1" indent="-514350">
              <a:buFont typeface="Arial Black" charset="0"/>
              <a:buAutoNum type="arabicPeriod"/>
            </a:pPr>
            <a:r>
              <a:rPr lang="en-US" altLang="x-none" sz="2600">
                <a:ea typeface="ＭＳ Ｐゴシック" charset="-128"/>
              </a:rPr>
              <a:t>Management of resources</a:t>
            </a:r>
          </a:p>
          <a:p>
            <a:pPr marL="971550" lvl="1" indent="-514350">
              <a:buFont typeface="Arial Black" charset="0"/>
              <a:buAutoNum type="arabicPeriod"/>
            </a:pPr>
            <a:r>
              <a:rPr lang="en-US" altLang="x-none" sz="2600">
                <a:ea typeface="ＭＳ Ｐゴシック" charset="-128"/>
              </a:rPr>
              <a:t>Binding time decisions</a:t>
            </a:r>
          </a:p>
          <a:p>
            <a:pPr marL="971550" lvl="1" indent="-514350">
              <a:buFont typeface="Arial Black" charset="0"/>
              <a:buAutoNum type="arabicPeriod"/>
            </a:pPr>
            <a:r>
              <a:rPr lang="en-US" altLang="x-none" sz="2600">
                <a:ea typeface="ＭＳ Ｐゴシック" charset="-128"/>
              </a:rPr>
              <a:t>Choice of technology</a:t>
            </a:r>
          </a:p>
          <a:p>
            <a:endParaRPr lang="en-US" altLang="x-none">
              <a:ea typeface="ＭＳ Ｐゴシック" charset="-128"/>
            </a:endParaRPr>
          </a:p>
        </p:txBody>
      </p:sp>
      <p:sp>
        <p:nvSpPr>
          <p:cNvPr id="5939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DD0DBB-5182-3841-9550-E39D34B1BC31}" type="slidenum">
              <a:rPr lang="en-US" altLang="x-none" sz="1400">
                <a:latin typeface="Arial Black" charset="0"/>
              </a:rPr>
              <a:pPr eaLnBrk="1" hangingPunct="1"/>
              <a:t>52</a:t>
            </a:fld>
            <a:endParaRPr lang="en-US" altLang="x-none" sz="1400">
              <a:latin typeface="Arial Black"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136259" cy="1025525"/>
          </a:xfrm>
        </p:spPr>
        <p:txBody>
          <a:bodyPr/>
          <a:lstStyle/>
          <a:p>
            <a:r>
              <a:rPr lang="en-US" altLang="x-none" dirty="0">
                <a:ea typeface="ＭＳ Ｐゴシック" charset="-128"/>
              </a:rPr>
              <a:t>Allocation of responsibilities</a:t>
            </a:r>
            <a:endParaRPr lang="en-US" dirty="0"/>
          </a:p>
        </p:txBody>
      </p:sp>
      <p:sp>
        <p:nvSpPr>
          <p:cNvPr id="3" name="Content Placeholder 2"/>
          <p:cNvSpPr>
            <a:spLocks noGrp="1"/>
          </p:cNvSpPr>
          <p:nvPr>
            <p:ph idx="1"/>
          </p:nvPr>
        </p:nvSpPr>
        <p:spPr/>
        <p:txBody>
          <a:bodyPr/>
          <a:lstStyle/>
          <a:p>
            <a:r>
              <a:rPr lang="en-US" dirty="0"/>
              <a:t>What changes are likely to occur because of</a:t>
            </a:r>
          </a:p>
          <a:p>
            <a:pPr lvl="1"/>
            <a:r>
              <a:rPr lang="en-US" dirty="0"/>
              <a:t>Technical, Legal, Social, Business, Customer</a:t>
            </a:r>
          </a:p>
          <a:p>
            <a:r>
              <a:rPr lang="en-US" dirty="0"/>
              <a:t>What responsibilities need to be added / </a:t>
            </a:r>
            <a:r>
              <a:rPr lang="en-US" dirty="0" err="1"/>
              <a:t>modded</a:t>
            </a:r>
            <a:r>
              <a:rPr lang="en-US" dirty="0"/>
              <a:t> for change?</a:t>
            </a:r>
          </a:p>
          <a:p>
            <a:r>
              <a:rPr lang="en-US" dirty="0"/>
              <a:t>What other responsibilities are affected by change?</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53</a:t>
            </a:fld>
            <a:endParaRPr lang="en-US" altLang="x-none"/>
          </a:p>
        </p:txBody>
      </p:sp>
    </p:spTree>
    <p:extLst>
      <p:ext uri="{BB962C8B-B14F-4D97-AF65-F5344CB8AC3E}">
        <p14:creationId xmlns:p14="http://schemas.microsoft.com/office/powerpoint/2010/main" val="2072055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041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11188" y="2349500"/>
          <a:ext cx="7921625" cy="3816350"/>
        </p:xfrm>
        <a:graphic>
          <a:graphicData uri="http://schemas.openxmlformats.org/drawingml/2006/table">
            <a:tbl>
              <a:tblPr/>
              <a:tblGrid>
                <a:gridCol w="1800225">
                  <a:extLst>
                    <a:ext uri="{9D8B030D-6E8A-4147-A177-3AD203B41FA5}">
                      <a16:colId xmlns:a16="http://schemas.microsoft.com/office/drawing/2014/main" val="20000"/>
                    </a:ext>
                  </a:extLst>
                </a:gridCol>
                <a:gridCol w="6121400">
                  <a:extLst>
                    <a:ext uri="{9D8B030D-6E8A-4147-A177-3AD203B41FA5}">
                      <a16:colId xmlns:a16="http://schemas.microsoft.com/office/drawing/2014/main" val="20001"/>
                    </a:ext>
                  </a:extLst>
                </a:gridCol>
              </a:tblGrid>
              <a:tr h="38163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ＭＳ Ｐゴシック" charset="-128"/>
                        </a:rPr>
                        <a:t>Allocation of Responsibilities</a:t>
                      </a:r>
                      <a:endParaRPr kumimoji="0" lang="en-US" altLang="x-none" sz="16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tabLst>
                          <a:tab pos="1387475" algn="l"/>
                        </a:tabLst>
                        <a:defRPr sz="2400" b="1">
                          <a:solidFill>
                            <a:schemeClr val="tx1"/>
                          </a:solidFill>
                          <a:latin typeface="Arial" charset="0"/>
                          <a:ea typeface="ＭＳ Ｐゴシック" charset="-128"/>
                        </a:defRPr>
                      </a:lvl1pPr>
                      <a:lvl2pPr marL="742950" indent="-285750" eaLnBrk="0" hangingPunct="0">
                        <a:spcBef>
                          <a:spcPct val="20000"/>
                        </a:spcBef>
                        <a:tabLst>
                          <a:tab pos="1387475" algn="l"/>
                        </a:tabLst>
                        <a:defRPr sz="2000" b="1">
                          <a:solidFill>
                            <a:schemeClr val="tx1"/>
                          </a:solidFill>
                          <a:latin typeface="Arial" charset="0"/>
                          <a:ea typeface="ＭＳ Ｐゴシック" charset="-128"/>
                        </a:defRPr>
                      </a:lvl2pPr>
                      <a:lvl3pPr marL="1143000" indent="-228600" eaLnBrk="0" hangingPunct="0">
                        <a:spcBef>
                          <a:spcPct val="20000"/>
                        </a:spcBef>
                        <a:tabLst>
                          <a:tab pos="1387475" algn="l"/>
                        </a:tabLst>
                        <a:defRPr b="1">
                          <a:solidFill>
                            <a:schemeClr val="tx1"/>
                          </a:solidFill>
                          <a:latin typeface="Arial" charset="0"/>
                          <a:ea typeface="ＭＳ Ｐゴシック" charset="-128"/>
                        </a:defRPr>
                      </a:lvl3pPr>
                      <a:lvl4pPr marL="1600200" indent="-228600" eaLnBrk="0" hangingPunct="0">
                        <a:spcBef>
                          <a:spcPct val="20000"/>
                        </a:spcBef>
                        <a:tabLst>
                          <a:tab pos="1387475" algn="l"/>
                        </a:tabLst>
                        <a:defRPr sz="1600" b="1">
                          <a:solidFill>
                            <a:schemeClr val="tx1"/>
                          </a:solidFill>
                          <a:latin typeface="Arial" charset="0"/>
                          <a:ea typeface="ＭＳ Ｐゴシック" charset="-128"/>
                        </a:defRPr>
                      </a:lvl4pPr>
                      <a:lvl5pPr marL="2057400" indent="-228600" eaLnBrk="0" hangingPunct="0">
                        <a:spcBef>
                          <a:spcPct val="20000"/>
                        </a:spcBef>
                        <a:tabLst>
                          <a:tab pos="1387475"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1387475"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1387475"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1387475"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1387475"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tab pos="1387475" algn="l"/>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changes or categories of changes are likely to occur through consideration of changes in technical, legal, social, business, and customer forces. For each potential change or category of changes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tab pos="1387475" algn="l"/>
                        </a:tabLst>
                      </a:pPr>
                      <a:r>
                        <a:rPr kumimoji="0" lang="en-US" altLang="x-none" sz="1800" b="1" i="0" u="none" strike="noStrike" cap="none" normalizeH="0" baseline="0">
                          <a:ln>
                            <a:noFill/>
                          </a:ln>
                          <a:solidFill>
                            <a:srgbClr val="000000"/>
                          </a:solidFill>
                          <a:effectLst/>
                          <a:latin typeface="Arial" charset="0"/>
                          <a:ea typeface="ＭＳ Ｐゴシック" charset="-128"/>
                        </a:rPr>
                        <a:t>Determine the responsibilities that would need to be added, modified, or deleted to make the change.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tab pos="1387475" algn="l"/>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what other responsibilities are impacted by the change.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tab pos="1387475" algn="l"/>
                        </a:tabLst>
                      </a:pPr>
                      <a:r>
                        <a:rPr kumimoji="0" lang="en-US" altLang="x-none" sz="1800" b="1" i="0" u="none" strike="noStrike" cap="none" normalizeH="0" baseline="0">
                          <a:ln>
                            <a:noFill/>
                          </a:ln>
                          <a:solidFill>
                            <a:srgbClr val="000000"/>
                          </a:solidFill>
                          <a:effectLst/>
                          <a:latin typeface="Arial" charset="0"/>
                          <a:ea typeface="ＭＳ Ｐゴシック" charset="-128"/>
                        </a:rPr>
                        <a:t>Determine an allocation of responsibilities to modules that places, as much as possible, responsibilities that will be changed (or impacted by the change) together in the same module, and places responsibilities that will be changed at different times in separate modules.</a:t>
                      </a:r>
                      <a:endParaRPr kumimoji="0" lang="en-US" altLang="x-none" sz="1800" b="1"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Coordination model</a:t>
            </a:r>
          </a:p>
        </p:txBody>
      </p:sp>
      <p:sp>
        <p:nvSpPr>
          <p:cNvPr id="5" name="Content Placeholder 4"/>
          <p:cNvSpPr>
            <a:spLocks noGrp="1"/>
          </p:cNvSpPr>
          <p:nvPr>
            <p:ph idx="1"/>
          </p:nvPr>
        </p:nvSpPr>
        <p:spPr>
          <a:xfrm>
            <a:off x="574675" y="2133600"/>
            <a:ext cx="8245797" cy="3810000"/>
          </a:xfrm>
        </p:spPr>
        <p:txBody>
          <a:bodyPr/>
          <a:lstStyle/>
          <a:p>
            <a:r>
              <a:rPr lang="en-US" dirty="0"/>
              <a:t>What functionality / quality can change at runtime and how does it affect coordination?</a:t>
            </a:r>
          </a:p>
          <a:p>
            <a:r>
              <a:rPr lang="en-US" dirty="0"/>
              <a:t>What protocols / communication paths may change?</a:t>
            </a:r>
          </a:p>
          <a:p>
            <a:r>
              <a:rPr lang="en-US" dirty="0"/>
              <a:t>Reduce coupling (e.g. publish </a:t>
            </a:r>
            <a:r>
              <a:rPr lang="mr-IN" dirty="0"/>
              <a:t>–</a:t>
            </a:r>
            <a:r>
              <a:rPr lang="en-US" dirty="0"/>
              <a:t> subscribe)</a:t>
            </a:r>
          </a:p>
        </p:txBody>
      </p:sp>
      <p:sp>
        <p:nvSpPr>
          <p:cNvPr id="3" name="Slide Number Placeholder 2"/>
          <p:cNvSpPr>
            <a:spLocks noGrp="1"/>
          </p:cNvSpPr>
          <p:nvPr>
            <p:ph type="sldNum" sz="quarter" idx="10"/>
          </p:nvPr>
        </p:nvSpPr>
        <p:spPr/>
        <p:txBody>
          <a:bodyPr/>
          <a:lstStyle/>
          <a:p>
            <a:fld id="{D91B62E0-C086-094E-98E6-D41D399C3A78}" type="slidenum">
              <a:rPr lang="en-US" altLang="x-none" smtClean="0"/>
              <a:pPr/>
              <a:t>55</a:t>
            </a:fld>
            <a:endParaRPr lang="en-US" altLang="x-none"/>
          </a:p>
        </p:txBody>
      </p:sp>
    </p:spTree>
    <p:extLst>
      <p:ext uri="{BB962C8B-B14F-4D97-AF65-F5344CB8AC3E}">
        <p14:creationId xmlns:p14="http://schemas.microsoft.com/office/powerpoint/2010/main" val="1435800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144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7" name="Table 6"/>
          <p:cNvGraphicFramePr>
            <a:graphicFrameLocks noGrp="1"/>
          </p:cNvGraphicFramePr>
          <p:nvPr/>
        </p:nvGraphicFramePr>
        <p:xfrm>
          <a:off x="539750" y="2205038"/>
          <a:ext cx="7993063" cy="4176713"/>
        </p:xfrm>
        <a:graphic>
          <a:graphicData uri="http://schemas.openxmlformats.org/drawingml/2006/table">
            <a:tbl>
              <a:tblPr/>
              <a:tblGrid>
                <a:gridCol w="1584325">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41767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Coordination Model</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2" marR="6858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functionality or quality attribute can change at runtime and how this affects coordination</a:t>
                      </a:r>
                      <a:r>
                        <a:rPr kumimoji="0" lang="en-US" altLang="x-none" sz="1800" b="0" i="0" u="none" strike="noStrike" cap="none" normalizeH="0" baseline="0">
                          <a:ln>
                            <a:noFill/>
                          </a:ln>
                          <a:solidFill>
                            <a:srgbClr val="000000"/>
                          </a:solidFill>
                          <a:effectLst/>
                          <a:latin typeface="Arial" charset="0"/>
                          <a:ea typeface="ＭＳ Ｐゴシック" charset="-128"/>
                        </a:rPr>
                        <a:t>; for example, will the information being communicated change at run-time, or will the communication protocol change at run-time? If so, ensure that such changes affect a small number set of modules.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devices, protocols, and communication paths used for coordination are likely to change. </a:t>
                      </a:r>
                      <a:r>
                        <a:rPr kumimoji="0" lang="en-US" altLang="x-none" sz="1800" b="0" i="0" u="none" strike="noStrike" cap="none" normalizeH="0" baseline="0">
                          <a:ln>
                            <a:noFill/>
                          </a:ln>
                          <a:solidFill>
                            <a:srgbClr val="000000"/>
                          </a:solidFill>
                          <a:effectLst/>
                          <a:latin typeface="Arial" charset="0"/>
                          <a:ea typeface="ＭＳ Ｐゴシック" charset="-128"/>
                        </a:rPr>
                        <a:t>For those devices, protocols, and communication paths, ensure that the impact of changes will be limited to a small set of modules.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For those elements for which modifiability is a concern, </a:t>
                      </a:r>
                      <a:r>
                        <a:rPr kumimoji="0" lang="en-US" altLang="x-none" sz="1800" b="1" i="0" u="none" strike="noStrike" cap="none" normalizeH="0" baseline="0">
                          <a:ln>
                            <a:noFill/>
                          </a:ln>
                          <a:solidFill>
                            <a:srgbClr val="000000"/>
                          </a:solidFill>
                          <a:effectLst/>
                          <a:latin typeface="Arial" charset="0"/>
                          <a:ea typeface="ＭＳ Ｐゴシック" charset="-128"/>
                        </a:rPr>
                        <a:t>use a</a:t>
                      </a:r>
                      <a:r>
                        <a:rPr kumimoji="0" lang="en-US" altLang="x-none" sz="1800" b="0" i="0" u="none" strike="noStrike" cap="none" normalizeH="0" baseline="0">
                          <a:ln>
                            <a:noFill/>
                          </a:ln>
                          <a:solidFill>
                            <a:srgbClr val="000000"/>
                          </a:solidFill>
                          <a:effectLst/>
                          <a:latin typeface="Arial" charset="0"/>
                          <a:ea typeface="ＭＳ Ｐゴシック" charset="-128"/>
                        </a:rPr>
                        <a:t> </a:t>
                      </a:r>
                      <a:r>
                        <a:rPr kumimoji="0" lang="en-US" altLang="x-none" sz="1800" b="1" i="0" u="none" strike="noStrike" cap="none" normalizeH="0" baseline="0">
                          <a:ln>
                            <a:noFill/>
                          </a:ln>
                          <a:solidFill>
                            <a:srgbClr val="000000"/>
                          </a:solidFill>
                          <a:effectLst/>
                          <a:latin typeface="Arial" charset="0"/>
                          <a:ea typeface="ＭＳ Ｐゴシック" charset="-128"/>
                        </a:rPr>
                        <a:t>coordination model that reduces coupling such as publish/subscribe, </a:t>
                      </a:r>
                      <a:r>
                        <a:rPr kumimoji="0" lang="en-US" altLang="x-none" sz="1800" b="0" i="0" u="none" strike="noStrike" cap="none" normalizeH="0" baseline="0">
                          <a:ln>
                            <a:noFill/>
                          </a:ln>
                          <a:solidFill>
                            <a:srgbClr val="000000"/>
                          </a:solidFill>
                          <a:effectLst/>
                          <a:latin typeface="Arial" charset="0"/>
                          <a:ea typeface="ＭＳ Ｐゴシック" charset="-128"/>
                        </a:rPr>
                        <a:t>defers bindings such as enterprise service bus, or restricts dependencies such as broadcast.</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2" marR="6858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lstStyle/>
          <a:p>
            <a:r>
              <a:rPr lang="en-US" dirty="0"/>
              <a:t>What data abstractions, operations, properties may change?</a:t>
            </a:r>
          </a:p>
          <a:p>
            <a:pPr lvl="1"/>
            <a:r>
              <a:rPr lang="en-US" dirty="0"/>
              <a:t>How does this affect other data abstractions?</a:t>
            </a:r>
          </a:p>
          <a:p>
            <a:r>
              <a:rPr lang="en-US" dirty="0"/>
              <a:t>Pick data abstractions that minimize severity of change / modification </a:t>
            </a:r>
          </a:p>
          <a:p>
            <a:r>
              <a:rPr lang="en-US" dirty="0"/>
              <a:t>Make sure that components using the data are changed together</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57</a:t>
            </a:fld>
            <a:endParaRPr lang="en-US" altLang="x-none"/>
          </a:p>
        </p:txBody>
      </p:sp>
    </p:spTree>
    <p:extLst>
      <p:ext uri="{BB962C8B-B14F-4D97-AF65-F5344CB8AC3E}">
        <p14:creationId xmlns:p14="http://schemas.microsoft.com/office/powerpoint/2010/main" val="226589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246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468313" y="260350"/>
          <a:ext cx="8351837" cy="6175375"/>
        </p:xfrm>
        <a:graphic>
          <a:graphicData uri="http://schemas.openxmlformats.org/drawingml/2006/table">
            <a:tbl>
              <a:tblPr/>
              <a:tblGrid>
                <a:gridCol w="790575">
                  <a:extLst>
                    <a:ext uri="{9D8B030D-6E8A-4147-A177-3AD203B41FA5}">
                      <a16:colId xmlns:a16="http://schemas.microsoft.com/office/drawing/2014/main" val="20000"/>
                    </a:ext>
                  </a:extLst>
                </a:gridCol>
                <a:gridCol w="7561262">
                  <a:extLst>
                    <a:ext uri="{9D8B030D-6E8A-4147-A177-3AD203B41FA5}">
                      <a16:colId xmlns:a16="http://schemas.microsoft.com/office/drawing/2014/main" val="20001"/>
                    </a:ext>
                  </a:extLst>
                </a:gridCol>
              </a:tblGrid>
              <a:tr h="61753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Data Model</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52255" marR="5225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changes (or categories of changes) to the data abstractions, their operations, or their properties are likely to occur.  </a:t>
                      </a:r>
                      <a:r>
                        <a:rPr kumimoji="0" lang="en-US" altLang="x-none" sz="1800" b="0" i="0" u="none" strike="noStrike" cap="none" normalizeH="0" baseline="0">
                          <a:ln>
                            <a:noFill/>
                          </a:ln>
                          <a:solidFill>
                            <a:srgbClr val="000000"/>
                          </a:solidFill>
                          <a:effectLst/>
                          <a:latin typeface="Arial" charset="0"/>
                          <a:ea typeface="ＭＳ Ｐゴシック" charset="-128"/>
                        </a:rPr>
                        <a:t>Also determine which changes or categories of changes to these data abstractions will involve their creation, initialization, persistence, manipulation, translation, or destruction.</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For each change or category of change, determine if the changes will be made by an end user, system administrator, or developer. For those changes made by an end user or administrator, ensure that the necessary attributes are visible to that user and that the user has the correct privileges to modify the data, its operations, or its properties.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For each potential change or category of change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data abstractions need to be added, modified, or deleted</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whether there would be any changes to the creation, initialization, persistence, manipulation, translation, or destruction of these data abstractions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which other data abstractions are impacted by the change. For these additional abstractions, determine whether the impact would be on their operations, properties, creation, initialization, persistence, manipulation, translation, or destruction.</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ensure an allocation of data abstractions that minimizes the number and severity of modifications to the abstractions by the potential changes</a:t>
                      </a:r>
                    </a:p>
                    <a:p>
                      <a:pPr marL="0" marR="0" lvl="0" indent="0" algn="l" defTabSz="914400" rtl="0" eaLnBrk="1" fontAlgn="base" latinLnBrk="0" hangingPunct="1">
                        <a:lnSpc>
                          <a:spcPct val="80000"/>
                        </a:lnSpc>
                        <a:spcBef>
                          <a:spcPts val="100"/>
                        </a:spcBef>
                        <a:spcAft>
                          <a:spcPts val="3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Design your data model so that items allocated to each element of the data model are likely to change together.</a:t>
                      </a:r>
                      <a:endParaRPr kumimoji="0" lang="en-US" altLang="x-none" sz="1800" b="1" i="0" u="none" strike="noStrike" cap="none" normalizeH="0" baseline="0">
                        <a:ln>
                          <a:noFill/>
                        </a:ln>
                        <a:solidFill>
                          <a:srgbClr val="000000"/>
                        </a:solidFill>
                        <a:effectLst/>
                        <a:latin typeface="Times New Roman" charset="0"/>
                        <a:ea typeface="ＭＳ Ｐゴシック" charset="-128"/>
                      </a:endParaRPr>
                    </a:p>
                  </a:txBody>
                  <a:tcPr marL="52255" marR="5225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among architectural elements </a:t>
            </a:r>
          </a:p>
        </p:txBody>
      </p:sp>
      <p:sp>
        <p:nvSpPr>
          <p:cNvPr id="3" name="Content Placeholder 2"/>
          <p:cNvSpPr>
            <a:spLocks noGrp="1"/>
          </p:cNvSpPr>
          <p:nvPr>
            <p:ph idx="1"/>
          </p:nvPr>
        </p:nvSpPr>
        <p:spPr/>
        <p:txBody>
          <a:bodyPr/>
          <a:lstStyle/>
          <a:p>
            <a:r>
              <a:rPr lang="en-US" dirty="0"/>
              <a:t>Use deferred binding of mapping decisions</a:t>
            </a:r>
          </a:p>
          <a:p>
            <a:pPr lvl="1"/>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59</a:t>
            </a:fld>
            <a:endParaRPr lang="en-US" altLang="x-none"/>
          </a:p>
        </p:txBody>
      </p:sp>
    </p:spTree>
    <p:extLst>
      <p:ext uri="{BB962C8B-B14F-4D97-AF65-F5344CB8AC3E}">
        <p14:creationId xmlns:p14="http://schemas.microsoft.com/office/powerpoint/2010/main" val="80817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C062-E722-8A42-84BE-28BD31BF0B99}"/>
              </a:ext>
            </a:extLst>
          </p:cNvPr>
          <p:cNvSpPr>
            <a:spLocks noGrp="1"/>
          </p:cNvSpPr>
          <p:nvPr>
            <p:ph type="title"/>
          </p:nvPr>
        </p:nvSpPr>
        <p:spPr/>
        <p:txBody>
          <a:bodyPr/>
          <a:lstStyle/>
          <a:p>
            <a:r>
              <a:rPr lang="sv-SE" dirty="0"/>
              <a:t>Scenario</a:t>
            </a:r>
          </a:p>
        </p:txBody>
      </p:sp>
      <p:sp>
        <p:nvSpPr>
          <p:cNvPr id="3" name="Content Placeholder 2">
            <a:extLst>
              <a:ext uri="{FF2B5EF4-FFF2-40B4-BE49-F238E27FC236}">
                <a16:creationId xmlns:a16="http://schemas.microsoft.com/office/drawing/2014/main" id="{32E49968-9745-E84B-8766-B26F3F308031}"/>
              </a:ext>
            </a:extLst>
          </p:cNvPr>
          <p:cNvSpPr>
            <a:spLocks noGrp="1"/>
          </p:cNvSpPr>
          <p:nvPr>
            <p:ph idx="1"/>
          </p:nvPr>
        </p:nvSpPr>
        <p:spPr/>
        <p:txBody>
          <a:bodyPr/>
          <a:lstStyle/>
          <a:p>
            <a:r>
              <a:rPr lang="sv-SE" dirty="0"/>
              <a:t>Bluetooth </a:t>
            </a:r>
            <a:r>
              <a:rPr lang="sv-SE" dirty="0" err="1"/>
              <a:t>devices</a:t>
            </a:r>
            <a:r>
              <a:rPr lang="sv-SE" dirty="0"/>
              <a:t> </a:t>
            </a:r>
            <a:r>
              <a:rPr lang="sv-SE" dirty="0" err="1"/>
              <a:t>of</a:t>
            </a:r>
            <a:r>
              <a:rPr lang="sv-SE" dirty="0"/>
              <a:t> old (and </a:t>
            </a:r>
            <a:r>
              <a:rPr lang="sv-SE" dirty="0" err="1"/>
              <a:t>current</a:t>
            </a:r>
            <a:r>
              <a:rPr lang="sv-SE" dirty="0"/>
              <a:t>)…</a:t>
            </a:r>
          </a:p>
          <a:p>
            <a:pPr lvl="1"/>
            <a:r>
              <a:rPr lang="sv-SE" dirty="0"/>
              <a:t>Big </a:t>
            </a:r>
            <a:r>
              <a:rPr lang="sv-SE" dirty="0" err="1"/>
              <a:t>endian</a:t>
            </a:r>
            <a:r>
              <a:rPr lang="sv-SE" dirty="0"/>
              <a:t> vs. Little </a:t>
            </a:r>
            <a:r>
              <a:rPr lang="sv-SE" dirty="0" err="1"/>
              <a:t>endian</a:t>
            </a:r>
            <a:endParaRPr lang="sv-SE" dirty="0"/>
          </a:p>
          <a:p>
            <a:pPr lvl="1"/>
            <a:r>
              <a:rPr lang="sv-SE" dirty="0" err="1"/>
              <a:t>Protocol</a:t>
            </a:r>
            <a:r>
              <a:rPr lang="sv-SE" dirty="0"/>
              <a:t> </a:t>
            </a:r>
            <a:r>
              <a:rPr lang="sv-SE" dirty="0" err="1"/>
              <a:t>mismatch</a:t>
            </a:r>
            <a:endParaRPr lang="sv-SE" dirty="0"/>
          </a:p>
          <a:p>
            <a:pPr lvl="1"/>
            <a:r>
              <a:rPr lang="sv-SE" dirty="0"/>
              <a:t>Same </a:t>
            </a:r>
            <a:r>
              <a:rPr lang="sv-SE" dirty="0" err="1"/>
              <a:t>function</a:t>
            </a:r>
            <a:r>
              <a:rPr lang="sv-SE" dirty="0"/>
              <a:t>, different </a:t>
            </a:r>
            <a:r>
              <a:rPr lang="sv-SE" dirty="0" err="1"/>
              <a:t>behaviour</a:t>
            </a:r>
            <a:endParaRPr lang="sv-SE" dirty="0"/>
          </a:p>
          <a:p>
            <a:pPr lvl="1"/>
            <a:endParaRPr lang="sv-SE" dirty="0"/>
          </a:p>
          <a:p>
            <a:r>
              <a:rPr lang="sv-SE" dirty="0" err="1"/>
              <a:t>Perhaps</a:t>
            </a:r>
            <a:r>
              <a:rPr lang="sv-SE" dirty="0"/>
              <a:t> different from </a:t>
            </a:r>
            <a:r>
              <a:rPr lang="sv-SE" dirty="0" err="1"/>
              <a:t>other</a:t>
            </a:r>
            <a:r>
              <a:rPr lang="sv-SE" dirty="0"/>
              <a:t> </a:t>
            </a:r>
            <a:r>
              <a:rPr lang="sv-SE" dirty="0" err="1"/>
              <a:t>quality</a:t>
            </a:r>
            <a:r>
              <a:rPr lang="sv-SE" dirty="0"/>
              <a:t> </a:t>
            </a:r>
            <a:r>
              <a:rPr lang="sv-SE" dirty="0" err="1"/>
              <a:t>attributes</a:t>
            </a:r>
            <a:endParaRPr lang="sv-SE" dirty="0"/>
          </a:p>
          <a:p>
            <a:pPr lvl="1"/>
            <a:r>
              <a:rPr lang="sv-SE" dirty="0" err="1"/>
              <a:t>Your</a:t>
            </a:r>
            <a:r>
              <a:rPr lang="sv-SE" dirty="0"/>
              <a:t> solution </a:t>
            </a:r>
            <a:r>
              <a:rPr lang="sv-SE" dirty="0" err="1"/>
              <a:t>depends</a:t>
            </a:r>
            <a:r>
              <a:rPr lang="sv-SE" dirty="0"/>
              <a:t> on the solution </a:t>
            </a:r>
            <a:r>
              <a:rPr lang="sv-SE" dirty="0" err="1"/>
              <a:t>of</a:t>
            </a:r>
            <a:r>
              <a:rPr lang="sv-SE" dirty="0"/>
              <a:t> </a:t>
            </a:r>
            <a:r>
              <a:rPr lang="sv-SE" dirty="0" err="1"/>
              <a:t>others</a:t>
            </a:r>
            <a:endParaRPr lang="sv-SE" dirty="0"/>
          </a:p>
          <a:p>
            <a:pPr lvl="1"/>
            <a:endParaRPr lang="sv-SE" dirty="0"/>
          </a:p>
        </p:txBody>
      </p:sp>
      <p:sp>
        <p:nvSpPr>
          <p:cNvPr id="4" name="Slide Number Placeholder 3">
            <a:extLst>
              <a:ext uri="{FF2B5EF4-FFF2-40B4-BE49-F238E27FC236}">
                <a16:creationId xmlns:a16="http://schemas.microsoft.com/office/drawing/2014/main" id="{C1FD2025-E7EE-9C40-9E9F-E73FEA0556EF}"/>
              </a:ext>
            </a:extLst>
          </p:cNvPr>
          <p:cNvSpPr>
            <a:spLocks noGrp="1"/>
          </p:cNvSpPr>
          <p:nvPr>
            <p:ph type="sldNum" sz="quarter" idx="10"/>
          </p:nvPr>
        </p:nvSpPr>
        <p:spPr/>
        <p:txBody>
          <a:bodyPr/>
          <a:lstStyle/>
          <a:p>
            <a:fld id="{E7D8BEC4-5DFD-124E-9331-0AF1AB120454}" type="slidenum">
              <a:rPr lang="en-US" altLang="x-none" smtClean="0"/>
              <a:pPr/>
              <a:t>6</a:t>
            </a:fld>
            <a:endParaRPr lang="en-US" altLang="x-none"/>
          </a:p>
        </p:txBody>
      </p:sp>
    </p:spTree>
    <p:extLst>
      <p:ext uri="{BB962C8B-B14F-4D97-AF65-F5344CB8AC3E}">
        <p14:creationId xmlns:p14="http://schemas.microsoft.com/office/powerpoint/2010/main" val="4161508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349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611188" y="2205038"/>
          <a:ext cx="7921625" cy="4219575"/>
        </p:xfrm>
        <a:graphic>
          <a:graphicData uri="http://schemas.openxmlformats.org/drawingml/2006/table">
            <a:tbl>
              <a:tblPr/>
              <a:tblGrid>
                <a:gridCol w="1655762">
                  <a:extLst>
                    <a:ext uri="{9D8B030D-6E8A-4147-A177-3AD203B41FA5}">
                      <a16:colId xmlns:a16="http://schemas.microsoft.com/office/drawing/2014/main" val="20000"/>
                    </a:ext>
                  </a:extLst>
                </a:gridCol>
                <a:gridCol w="6265863">
                  <a:extLst>
                    <a:ext uri="{9D8B030D-6E8A-4147-A177-3AD203B41FA5}">
                      <a16:colId xmlns:a16="http://schemas.microsoft.com/office/drawing/2014/main" val="20001"/>
                    </a:ext>
                  </a:extLst>
                </a:gridCol>
              </a:tblGrid>
              <a:tr h="42195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Mapping Among Architectural Elements</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if it is desirable to change the way in which functionality is mapped to computational elements (e.g. processes, threads, processors) at runtime, compile time, design time, or build time.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the extent of modifications necessary to accommodate the addition, deletion, or modification of a function or a quality attribute.  This might involve a determination of, for example: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execution dependencies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assignment of data to databases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assignment of runtime elements to processes, threads, or processors</a:t>
                      </a:r>
                    </a:p>
                    <a:p>
                      <a:pPr marL="0" marR="0" lvl="0" indent="0" algn="l" defTabSz="914400" rtl="0" eaLnBrk="1" fontAlgn="base" latinLnBrk="0" hangingPunct="1">
                        <a:lnSpc>
                          <a:spcPct val="80000"/>
                        </a:lnSpc>
                        <a:spcBef>
                          <a:spcPts val="100"/>
                        </a:spcBef>
                        <a:spcAft>
                          <a:spcPts val="3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Ensure that such changes are performed with mechanisms that utilize deferred binding of mapping decisions.</a:t>
                      </a:r>
                      <a:endParaRPr kumimoji="0" lang="en-US" altLang="x-none" sz="2000" b="1"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a:t>
            </a:r>
          </a:p>
        </p:txBody>
      </p:sp>
      <p:sp>
        <p:nvSpPr>
          <p:cNvPr id="3" name="Content Placeholder 2"/>
          <p:cNvSpPr>
            <a:spLocks noGrp="1"/>
          </p:cNvSpPr>
          <p:nvPr>
            <p:ph idx="1"/>
          </p:nvPr>
        </p:nvSpPr>
        <p:spPr/>
        <p:txBody>
          <a:bodyPr/>
          <a:lstStyle/>
          <a:p>
            <a:r>
              <a:rPr lang="en-US" dirty="0"/>
              <a:t>What changes result in adding/removing resources</a:t>
            </a:r>
          </a:p>
          <a:p>
            <a:pPr lvl="1"/>
            <a:r>
              <a:rPr lang="en-US" dirty="0"/>
              <a:t>How will resource limits change?</a:t>
            </a:r>
          </a:p>
          <a:p>
            <a:pPr lvl="1"/>
            <a:r>
              <a:rPr lang="en-US" dirty="0"/>
              <a:t>Do they still enough for system requirements? </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61</a:t>
            </a:fld>
            <a:endParaRPr lang="en-US" altLang="x-none"/>
          </a:p>
        </p:txBody>
      </p:sp>
    </p:spTree>
    <p:extLst>
      <p:ext uri="{BB962C8B-B14F-4D97-AF65-F5344CB8AC3E}">
        <p14:creationId xmlns:p14="http://schemas.microsoft.com/office/powerpoint/2010/main" val="221427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451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539750" y="2492375"/>
          <a:ext cx="7920038" cy="3600450"/>
        </p:xfrm>
        <a:graphic>
          <a:graphicData uri="http://schemas.openxmlformats.org/drawingml/2006/table">
            <a:tbl>
              <a:tblPr/>
              <a:tblGrid>
                <a:gridCol w="1655763">
                  <a:extLst>
                    <a:ext uri="{9D8B030D-6E8A-4147-A177-3AD203B41FA5}">
                      <a16:colId xmlns:a16="http://schemas.microsoft.com/office/drawing/2014/main" val="20000"/>
                    </a:ext>
                  </a:extLst>
                </a:gridCol>
                <a:gridCol w="6264275">
                  <a:extLst>
                    <a:ext uri="{9D8B030D-6E8A-4147-A177-3AD203B41FA5}">
                      <a16:colId xmlns:a16="http://schemas.microsoft.com/office/drawing/2014/main" val="20001"/>
                    </a:ext>
                  </a:extLst>
                </a:gridCol>
              </a:tblGrid>
              <a:tr h="36004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Resource Management</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Determine how the addition, deletion, or modification of a responsibility or quality attribute will affect resource usage.  This involves, for example,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determining what changes might introduce new resources or remove old ones or affect existing resource usage.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determining what resource limits will change and how</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the resources after the modification are sufficient to meet the system requirements.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rgbClr val="000000"/>
                          </a:solidFill>
                          <a:effectLst/>
                          <a:latin typeface="Arial" charset="0"/>
                          <a:ea typeface="ＭＳ Ｐゴシック" charset="-128"/>
                        </a:rPr>
                        <a:t>Encapsulate all resource managers and ensure that the policies implemented by those resource managers utilize are themselves encapsulated and bindings are deferred to the extent possible.</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time</a:t>
            </a:r>
          </a:p>
        </p:txBody>
      </p:sp>
      <p:sp>
        <p:nvSpPr>
          <p:cNvPr id="3" name="Content Placeholder 2"/>
          <p:cNvSpPr>
            <a:spLocks noGrp="1"/>
          </p:cNvSpPr>
          <p:nvPr>
            <p:ph idx="1"/>
          </p:nvPr>
        </p:nvSpPr>
        <p:spPr/>
        <p:txBody>
          <a:bodyPr/>
          <a:lstStyle/>
          <a:p>
            <a:r>
              <a:rPr lang="en-US" dirty="0"/>
              <a:t>Use defer-binding for changes at runtime </a:t>
            </a:r>
          </a:p>
          <a:p>
            <a:pPr lvl="1"/>
            <a:r>
              <a:rPr lang="en-US" dirty="0"/>
              <a:t>But don’t overdo it (complex or unknown dependencies)</a:t>
            </a:r>
          </a:p>
          <a:p>
            <a:pPr lvl="1"/>
            <a:r>
              <a:rPr lang="en-US" dirty="0"/>
              <a:t>What is the cost of the deferred binding?</a:t>
            </a:r>
          </a:p>
          <a:p>
            <a:pPr lvl="1"/>
            <a:endParaRPr lang="en-US" dirty="0"/>
          </a:p>
          <a:p>
            <a:pPr lvl="1"/>
            <a:endParaRPr lang="en-US" dirty="0"/>
          </a:p>
          <a:p>
            <a:pPr lvl="1"/>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63</a:t>
            </a:fld>
            <a:endParaRPr lang="en-US" altLang="x-none"/>
          </a:p>
        </p:txBody>
      </p:sp>
    </p:spTree>
    <p:extLst>
      <p:ext uri="{BB962C8B-B14F-4D97-AF65-F5344CB8AC3E}">
        <p14:creationId xmlns:p14="http://schemas.microsoft.com/office/powerpoint/2010/main" val="209189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553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611188" y="2205038"/>
          <a:ext cx="7921625" cy="2663825"/>
        </p:xfrm>
        <a:graphic>
          <a:graphicData uri="http://schemas.openxmlformats.org/drawingml/2006/table">
            <a:tbl>
              <a:tblPr/>
              <a:tblGrid>
                <a:gridCol w="1008062">
                  <a:extLst>
                    <a:ext uri="{9D8B030D-6E8A-4147-A177-3AD203B41FA5}">
                      <a16:colId xmlns:a16="http://schemas.microsoft.com/office/drawing/2014/main" val="20000"/>
                    </a:ext>
                  </a:extLst>
                </a:gridCol>
                <a:gridCol w="6913563">
                  <a:extLst>
                    <a:ext uri="{9D8B030D-6E8A-4147-A177-3AD203B41FA5}">
                      <a16:colId xmlns:a16="http://schemas.microsoft.com/office/drawing/2014/main" val="20001"/>
                    </a:ext>
                  </a:extLst>
                </a:gridCol>
              </a:tblGrid>
              <a:tr h="26638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Binding Time</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6" marR="6858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For each change or category of change</a:t>
                      </a:r>
                    </a:p>
                    <a:p>
                      <a:pPr marL="0" marR="0" lvl="0" indent="0" algn="l" defTabSz="914400" rtl="0" eaLnBrk="1" fontAlgn="base" latinLnBrk="0" hangingPunct="1">
                        <a:lnSpc>
                          <a:spcPct val="80000"/>
                        </a:lnSpc>
                        <a:spcBef>
                          <a:spcPts val="400"/>
                        </a:spcBef>
                        <a:spcAft>
                          <a:spcPct val="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the latest time at which the change will need to be made.  </a:t>
                      </a:r>
                    </a:p>
                    <a:p>
                      <a:pPr marL="0" marR="0" lvl="0" indent="0" algn="l" defTabSz="914400" rtl="0" eaLnBrk="1" fontAlgn="base" latinLnBrk="0" hangingPunct="1">
                        <a:lnSpc>
                          <a:spcPct val="80000"/>
                        </a:lnSpc>
                        <a:spcBef>
                          <a:spcPct val="0"/>
                        </a:spcBef>
                        <a:spcAft>
                          <a:spcPct val="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Choose a defer-binding mechanism (see Section 7.2.4) that delivers the appropriate capability at the time chosen.</a:t>
                      </a:r>
                    </a:p>
                    <a:p>
                      <a:pPr marL="0" marR="0" lvl="0" indent="0" algn="l" defTabSz="914400" rtl="0" eaLnBrk="1" fontAlgn="base" latinLnBrk="0" hangingPunct="1">
                        <a:lnSpc>
                          <a:spcPct val="80000"/>
                        </a:lnSpc>
                        <a:spcBef>
                          <a:spcPct val="0"/>
                        </a:spcBef>
                        <a:spcAft>
                          <a:spcPct val="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the cost of introducing the mechanism and the cost of making changes using the chosen mechanism</a:t>
                      </a:r>
                    </a:p>
                    <a:p>
                      <a:pPr marL="0" marR="0" lvl="0" indent="0" algn="l" defTabSz="914400" rtl="0" eaLnBrk="1" fontAlgn="base" latinLnBrk="0" hangingPunct="1">
                        <a:lnSpc>
                          <a:spcPct val="80000"/>
                        </a:lnSpc>
                        <a:spcBef>
                          <a:spcPct val="0"/>
                        </a:spcBef>
                        <a:spcAft>
                          <a:spcPts val="4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Do not introduce so many binding choices that change is impeded because the dependencies among the choices are complex and unknown. </a:t>
                      </a:r>
                      <a:endParaRPr kumimoji="0" lang="en-US" altLang="x-none" sz="1800" b="1" i="0" u="none" strike="noStrike" cap="none" normalizeH="0" baseline="0">
                        <a:ln>
                          <a:noFill/>
                        </a:ln>
                        <a:solidFill>
                          <a:srgbClr val="000000"/>
                        </a:solidFill>
                        <a:effectLst/>
                        <a:latin typeface="Times" charset="0"/>
                        <a:ea typeface="SimSun" charset="-122"/>
                        <a:cs typeface="Times New Roman" charset="0"/>
                      </a:endParaRPr>
                    </a:p>
                  </a:txBody>
                  <a:tcPr marL="68586" marR="6858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technology</a:t>
            </a:r>
          </a:p>
        </p:txBody>
      </p:sp>
      <p:sp>
        <p:nvSpPr>
          <p:cNvPr id="3" name="Content Placeholder 2"/>
          <p:cNvSpPr>
            <a:spLocks noGrp="1"/>
          </p:cNvSpPr>
          <p:nvPr>
            <p:ph idx="1"/>
          </p:nvPr>
        </p:nvSpPr>
        <p:spPr/>
        <p:txBody>
          <a:bodyPr/>
          <a:lstStyle/>
          <a:p>
            <a:r>
              <a:rPr lang="en-US" dirty="0"/>
              <a:t>Consider how easy/hard it is to make changes with current technology choices</a:t>
            </a:r>
          </a:p>
          <a:p>
            <a:pPr lvl="1"/>
            <a:r>
              <a:rPr lang="en-US" dirty="0"/>
              <a:t>Source-code access?</a:t>
            </a:r>
          </a:p>
          <a:p>
            <a:pPr lvl="1"/>
            <a:r>
              <a:rPr lang="en-US" dirty="0"/>
              <a:t>Hardware support?</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65</a:t>
            </a:fld>
            <a:endParaRPr lang="en-US" altLang="x-none"/>
          </a:p>
        </p:txBody>
      </p:sp>
    </p:spTree>
    <p:extLst>
      <p:ext uri="{BB962C8B-B14F-4D97-AF65-F5344CB8AC3E}">
        <p14:creationId xmlns:p14="http://schemas.microsoft.com/office/powerpoint/2010/main" val="2037152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Modifiability</a:t>
            </a:r>
          </a:p>
        </p:txBody>
      </p:sp>
      <p:sp>
        <p:nvSpPr>
          <p:cNvPr id="6656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611188" y="2276475"/>
          <a:ext cx="7848600" cy="3113088"/>
        </p:xfrm>
        <a:graphic>
          <a:graphicData uri="http://schemas.openxmlformats.org/drawingml/2006/table">
            <a:tbl>
              <a:tblPr/>
              <a:tblGrid>
                <a:gridCol w="1439862">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31130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Choice of Technology</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what modifications are made easier or harder by your technology choices.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Will your technology choices help to make, test, and deploy modifications?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How easy is it to modify your choice of technologies itself (in case some of these technologies change or become obsolete)?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Choose your technologies to support the most likely modifications. </a:t>
                      </a:r>
                      <a:r>
                        <a:rPr kumimoji="0" lang="en-US" altLang="x-none" sz="1800" b="0" i="0" u="none" strike="noStrike" cap="none" normalizeH="0" baseline="0">
                          <a:ln>
                            <a:noFill/>
                          </a:ln>
                          <a:solidFill>
                            <a:srgbClr val="000000"/>
                          </a:solidFill>
                          <a:effectLst/>
                          <a:latin typeface="Arial" charset="0"/>
                          <a:ea typeface="ＭＳ Ｐゴシック" charset="-128"/>
                        </a:rPr>
                        <a:t>For example, an Enterprise Service Bus makes it easier to change how elements are connected but may introduce vendor lock in.</a:t>
                      </a:r>
                      <a:endParaRPr kumimoji="0" lang="en-US" altLang="x-none" sz="1800" b="0"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fontScale="92500"/>
          </a:bodyPr>
          <a:lstStyle/>
          <a:p>
            <a:pPr>
              <a:defRPr/>
            </a:pPr>
            <a:r>
              <a:rPr lang="en-US" dirty="0"/>
              <a:t>Modifiability deals with change and the cost in time or money of making a change, including the extent to which this modification affects other functions or quality attributes. </a:t>
            </a:r>
          </a:p>
          <a:p>
            <a:pPr>
              <a:defRPr/>
            </a:pPr>
            <a:r>
              <a:rPr lang="en-US" dirty="0"/>
              <a:t>Tactics to reduce the cost of making a change include making modules smaller, increasing cohesion, and reducing coupling. </a:t>
            </a:r>
            <a:r>
              <a:rPr lang="en-US"/>
              <a:t>Deferring binding will also reduce the cost of making a change.</a:t>
            </a:r>
          </a:p>
        </p:txBody>
      </p:sp>
      <p:sp>
        <p:nvSpPr>
          <p:cNvPr id="675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cap="none">
                <a:ea typeface="ＭＳ Ｐゴシック" charset="-128"/>
              </a:rPr>
              <a:t>Performance</a:t>
            </a:r>
          </a:p>
        </p:txBody>
      </p:sp>
      <p:sp>
        <p:nvSpPr>
          <p:cNvPr id="18434" name="Text Placeholder 5"/>
          <p:cNvSpPr>
            <a:spLocks noGrp="1"/>
          </p:cNvSpPr>
          <p:nvPr>
            <p:ph type="body" idx="1"/>
          </p:nvPr>
        </p:nvSpPr>
        <p:spPr/>
        <p:txBody>
          <a:bodyPr/>
          <a:lstStyle/>
          <a:p>
            <a:r>
              <a:rPr lang="en-US" altLang="x-none">
                <a:ea typeface="ＭＳ Ｐゴシック" charset="-128"/>
              </a:rPr>
              <a:t>Quality attribute</a:t>
            </a:r>
          </a:p>
        </p:txBody>
      </p:sp>
      <p:sp>
        <p:nvSpPr>
          <p:cNvPr id="1843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43020C3-9040-6046-AB62-2B9DC149A5FC}" type="slidenum">
              <a:rPr lang="en-US" altLang="x-none" sz="1400">
                <a:latin typeface="Arial Black" charset="0"/>
              </a:rPr>
              <a:pPr eaLnBrk="1" hangingPunct="1"/>
              <a:t>68</a:t>
            </a:fld>
            <a:endParaRPr lang="en-US" altLang="x-none" sz="1400">
              <a:latin typeface="Arial Black" charset="0"/>
            </a:endParaRPr>
          </a:p>
        </p:txBody>
      </p:sp>
    </p:spTree>
    <p:extLst>
      <p:ext uri="{BB962C8B-B14F-4D97-AF65-F5344CB8AC3E}">
        <p14:creationId xmlns:p14="http://schemas.microsoft.com/office/powerpoint/2010/main" val="46900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Performance</a:t>
            </a:r>
          </a:p>
        </p:txBody>
      </p:sp>
      <p:sp>
        <p:nvSpPr>
          <p:cNvPr id="3" name="Content Placeholder 2"/>
          <p:cNvSpPr>
            <a:spLocks noGrp="1"/>
          </p:cNvSpPr>
          <p:nvPr>
            <p:ph idx="1"/>
          </p:nvPr>
        </p:nvSpPr>
        <p:spPr/>
        <p:txBody>
          <a:bodyPr/>
          <a:lstStyle/>
          <a:p>
            <a:pPr>
              <a:defRPr/>
            </a:pPr>
            <a:r>
              <a:rPr lang="en-US" sz="3200" b="0" kern="1200" dirty="0">
                <a:ea typeface="+mn-ea"/>
                <a:cs typeface="+mn-cs"/>
              </a:rPr>
              <a:t>What is Performance?</a:t>
            </a:r>
          </a:p>
          <a:p>
            <a:pPr>
              <a:defRPr/>
            </a:pPr>
            <a:r>
              <a:rPr lang="en-US" dirty="0"/>
              <a:t>Performance General </a:t>
            </a:r>
            <a:r>
              <a:rPr lang="en-US" sz="3200" b="0" kern="1200" dirty="0">
                <a:ea typeface="+mn-ea"/>
                <a:cs typeface="+mn-cs"/>
              </a:rPr>
              <a:t>Scenario</a:t>
            </a:r>
          </a:p>
          <a:p>
            <a:pPr>
              <a:defRPr/>
            </a:pPr>
            <a:r>
              <a:rPr lang="en-US" sz="3200" b="0" kern="1200" dirty="0">
                <a:ea typeface="+mn-ea"/>
                <a:cs typeface="+mn-cs"/>
              </a:rPr>
              <a:t>Tactics for </a:t>
            </a:r>
            <a:r>
              <a:rPr lang="en-US" dirty="0"/>
              <a:t>Performance</a:t>
            </a:r>
            <a:endParaRPr lang="en-US" sz="3200" b="0" kern="1200" dirty="0">
              <a:ea typeface="+mn-ea"/>
              <a:cs typeface="+mn-cs"/>
            </a:endParaRPr>
          </a:p>
          <a:p>
            <a:pPr>
              <a:defRPr/>
            </a:pPr>
            <a:r>
              <a:rPr lang="en-US" dirty="0"/>
              <a:t>A Design Checklist for Performance</a:t>
            </a:r>
            <a:endParaRPr lang="en-US" sz="3200" b="0" kern="1200" dirty="0">
              <a:ea typeface="+mn-ea"/>
              <a:cs typeface="+mn-cs"/>
            </a:endParaRPr>
          </a:p>
          <a:p>
            <a:pPr>
              <a:defRPr/>
            </a:pPr>
            <a:r>
              <a:rPr lang="en-US" sz="3200" b="0" kern="1200" dirty="0">
                <a:ea typeface="+mn-ea"/>
                <a:cs typeface="+mn-cs"/>
              </a:rPr>
              <a:t>Summary </a:t>
            </a:r>
          </a:p>
        </p:txBody>
      </p:sp>
      <p:sp>
        <p:nvSpPr>
          <p:cNvPr id="194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12946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4C20-63DB-FB47-86C9-87B9582653A0}"/>
              </a:ext>
            </a:extLst>
          </p:cNvPr>
          <p:cNvSpPr>
            <a:spLocks noGrp="1"/>
          </p:cNvSpPr>
          <p:nvPr>
            <p:ph type="title"/>
          </p:nvPr>
        </p:nvSpPr>
        <p:spPr/>
        <p:txBody>
          <a:bodyPr/>
          <a:lstStyle/>
          <a:p>
            <a:r>
              <a:rPr lang="sv-SE" dirty="0"/>
              <a:t>Scenario 2</a:t>
            </a:r>
          </a:p>
        </p:txBody>
      </p:sp>
      <p:sp>
        <p:nvSpPr>
          <p:cNvPr id="3" name="Content Placeholder 2">
            <a:extLst>
              <a:ext uri="{FF2B5EF4-FFF2-40B4-BE49-F238E27FC236}">
                <a16:creationId xmlns:a16="http://schemas.microsoft.com/office/drawing/2014/main" id="{4AECCDE7-3615-E34C-A7D7-0EBF862DDFC2}"/>
              </a:ext>
            </a:extLst>
          </p:cNvPr>
          <p:cNvSpPr>
            <a:spLocks noGrp="1"/>
          </p:cNvSpPr>
          <p:nvPr>
            <p:ph idx="1"/>
          </p:nvPr>
        </p:nvSpPr>
        <p:spPr/>
        <p:txBody>
          <a:bodyPr/>
          <a:lstStyle/>
          <a:p>
            <a:r>
              <a:rPr lang="sv-SE" dirty="0" err="1"/>
              <a:t>Pipe</a:t>
            </a:r>
            <a:r>
              <a:rPr lang="sv-SE" dirty="0"/>
              <a:t> and filter design </a:t>
            </a:r>
            <a:r>
              <a:rPr lang="sv-SE" dirty="0" err="1"/>
              <a:t>pattern</a:t>
            </a:r>
            <a:endParaRPr lang="sv-SE" dirty="0"/>
          </a:p>
          <a:p>
            <a:pPr marL="0" indent="0">
              <a:buNone/>
            </a:pPr>
            <a:endParaRPr lang="sv-SE" dirty="0"/>
          </a:p>
          <a:p>
            <a:pPr marL="0" indent="0">
              <a:buNone/>
            </a:pPr>
            <a:r>
              <a:rPr lang="sv-SE" dirty="0" err="1"/>
              <a:t>find</a:t>
            </a:r>
            <a:r>
              <a:rPr lang="sv-SE" dirty="0"/>
              <a:t> /</a:t>
            </a:r>
            <a:r>
              <a:rPr lang="sv-SE" dirty="0" err="1"/>
              <a:t>etc</a:t>
            </a:r>
            <a:r>
              <a:rPr lang="sv-SE" dirty="0"/>
              <a:t> -</a:t>
            </a:r>
            <a:r>
              <a:rPr lang="sv-SE" dirty="0" err="1"/>
              <a:t>type</a:t>
            </a:r>
            <a:r>
              <a:rPr lang="sv-SE" dirty="0"/>
              <a:t> f -</a:t>
            </a:r>
            <a:r>
              <a:rPr lang="sv-SE" dirty="0" err="1"/>
              <a:t>exec</a:t>
            </a:r>
            <a:r>
              <a:rPr lang="sv-SE" dirty="0"/>
              <a:t> </a:t>
            </a:r>
            <a:r>
              <a:rPr lang="sv-SE" dirty="0" err="1"/>
              <a:t>cat</a:t>
            </a:r>
            <a:r>
              <a:rPr lang="sv-SE" dirty="0"/>
              <a:t> '{}' \; | </a:t>
            </a:r>
          </a:p>
          <a:p>
            <a:pPr marL="0" indent="0">
              <a:buNone/>
            </a:pPr>
            <a:r>
              <a:rPr lang="sv-SE" dirty="0" err="1"/>
              <a:t>tr</a:t>
            </a:r>
            <a:r>
              <a:rPr lang="sv-SE" dirty="0"/>
              <a:t> -c '.[:</a:t>
            </a:r>
            <a:r>
              <a:rPr lang="sv-SE" dirty="0" err="1"/>
              <a:t>digit</a:t>
            </a:r>
            <a:r>
              <a:rPr lang="sv-SE" dirty="0"/>
              <a:t>:]' '\n' \ | </a:t>
            </a:r>
          </a:p>
          <a:p>
            <a:pPr marL="0" indent="0">
              <a:buNone/>
            </a:pPr>
            <a:r>
              <a:rPr lang="sv-SE" dirty="0"/>
              <a:t>grep '^[^.][^.]*\.[^.][^.]*\.[^.][^.]*\.[^.][^.]*$'</a:t>
            </a:r>
          </a:p>
        </p:txBody>
      </p:sp>
      <p:sp>
        <p:nvSpPr>
          <p:cNvPr id="4" name="Slide Number Placeholder 3">
            <a:extLst>
              <a:ext uri="{FF2B5EF4-FFF2-40B4-BE49-F238E27FC236}">
                <a16:creationId xmlns:a16="http://schemas.microsoft.com/office/drawing/2014/main" id="{04C93628-C584-D84E-9D81-D0C7B58C83C6}"/>
              </a:ext>
            </a:extLst>
          </p:cNvPr>
          <p:cNvSpPr>
            <a:spLocks noGrp="1"/>
          </p:cNvSpPr>
          <p:nvPr>
            <p:ph type="sldNum" sz="quarter" idx="10"/>
          </p:nvPr>
        </p:nvSpPr>
        <p:spPr/>
        <p:txBody>
          <a:bodyPr/>
          <a:lstStyle/>
          <a:p>
            <a:fld id="{E7D8BEC4-5DFD-124E-9331-0AF1AB120454}" type="slidenum">
              <a:rPr lang="en-US" altLang="x-none" smtClean="0"/>
              <a:pPr/>
              <a:t>7</a:t>
            </a:fld>
            <a:endParaRPr lang="en-US" altLang="x-none"/>
          </a:p>
        </p:txBody>
      </p:sp>
    </p:spTree>
    <p:extLst>
      <p:ext uri="{BB962C8B-B14F-4D97-AF65-F5344CB8AC3E}">
        <p14:creationId xmlns:p14="http://schemas.microsoft.com/office/powerpoint/2010/main" val="87003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Performance?</a:t>
            </a:r>
          </a:p>
        </p:txBody>
      </p:sp>
      <p:sp>
        <p:nvSpPr>
          <p:cNvPr id="20482" name="Content Placeholder 2"/>
          <p:cNvSpPr>
            <a:spLocks noGrp="1"/>
          </p:cNvSpPr>
          <p:nvPr>
            <p:ph idx="1"/>
          </p:nvPr>
        </p:nvSpPr>
        <p:spPr/>
        <p:txBody>
          <a:bodyPr/>
          <a:lstStyle/>
          <a:p>
            <a:r>
              <a:rPr lang="en-US" altLang="x-none">
                <a:ea typeface="ＭＳ Ｐゴシック" charset="-128"/>
              </a:rPr>
              <a:t>Performance is about time </a:t>
            </a:r>
          </a:p>
          <a:p>
            <a:pPr lvl="1"/>
            <a:r>
              <a:rPr lang="en-US" altLang="x-none">
                <a:ea typeface="ＭＳ Ｐゴシック" charset="-128"/>
              </a:rPr>
              <a:t>meet timing requirements.  </a:t>
            </a:r>
          </a:p>
          <a:p>
            <a:r>
              <a:rPr lang="en-US" altLang="x-none">
                <a:ea typeface="ＭＳ Ｐゴシック" charset="-128"/>
              </a:rPr>
              <a:t>Must respond to stimuli in time</a:t>
            </a:r>
          </a:p>
          <a:p>
            <a:pPr lvl="1"/>
            <a:r>
              <a:rPr lang="en-US" altLang="x-none">
                <a:ea typeface="ＭＳ Ｐゴシック" charset="-128"/>
              </a:rPr>
              <a:t>Interrupts</a:t>
            </a:r>
          </a:p>
          <a:p>
            <a:pPr lvl="1"/>
            <a:r>
              <a:rPr lang="en-US" altLang="x-none">
                <a:ea typeface="ＭＳ Ｐゴシック" charset="-128"/>
              </a:rPr>
              <a:t>Messages</a:t>
            </a:r>
          </a:p>
          <a:p>
            <a:pPr lvl="1"/>
            <a:r>
              <a:rPr lang="en-US" altLang="x-none">
                <a:ea typeface="ＭＳ Ｐゴシック" charset="-128"/>
              </a:rPr>
              <a:t>Requests from users and systems</a:t>
            </a:r>
          </a:p>
          <a:p>
            <a:pPr lvl="1"/>
            <a:r>
              <a:rPr lang="en-US" altLang="x-none">
                <a:ea typeface="ＭＳ Ｐゴシック" charset="-128"/>
              </a:rPr>
              <a:t>Clock events</a:t>
            </a:r>
          </a:p>
          <a:p>
            <a:endParaRPr lang="en-US" altLang="x-none">
              <a:ea typeface="ＭＳ Ｐゴシック" charset="-128"/>
            </a:endParaRPr>
          </a:p>
        </p:txBody>
      </p:sp>
      <p:sp>
        <p:nvSpPr>
          <p:cNvPr id="2048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526446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EC2E7-5705-024E-854E-E77C5A327149}"/>
              </a:ext>
            </a:extLst>
          </p:cNvPr>
          <p:cNvPicPr>
            <a:picLocks noChangeAspect="1"/>
          </p:cNvPicPr>
          <p:nvPr/>
        </p:nvPicPr>
        <p:blipFill rotWithShape="1">
          <a:blip r:embed="rId2"/>
          <a:srcRect l="28349" r="36214"/>
          <a:stretch/>
        </p:blipFill>
        <p:spPr>
          <a:xfrm>
            <a:off x="7380312" y="2348880"/>
            <a:ext cx="1440160" cy="2286000"/>
          </a:xfrm>
          <a:prstGeom prst="rect">
            <a:avLst/>
          </a:prstGeom>
        </p:spPr>
      </p:pic>
      <p:sp>
        <p:nvSpPr>
          <p:cNvPr id="2" name="Title 1">
            <a:extLst>
              <a:ext uri="{FF2B5EF4-FFF2-40B4-BE49-F238E27FC236}">
                <a16:creationId xmlns:a16="http://schemas.microsoft.com/office/drawing/2014/main" id="{53A41051-E0B4-7F41-B077-C886B40AF0D4}"/>
              </a:ext>
            </a:extLst>
          </p:cNvPr>
          <p:cNvSpPr>
            <a:spLocks noGrp="1"/>
          </p:cNvSpPr>
          <p:nvPr>
            <p:ph type="title"/>
          </p:nvPr>
        </p:nvSpPr>
        <p:spPr/>
        <p:txBody>
          <a:bodyPr/>
          <a:lstStyle/>
          <a:p>
            <a:r>
              <a:rPr lang="sv-SE" dirty="0"/>
              <a:t>Scenario</a:t>
            </a:r>
          </a:p>
        </p:txBody>
      </p:sp>
      <p:sp>
        <p:nvSpPr>
          <p:cNvPr id="3" name="Content Placeholder 2">
            <a:extLst>
              <a:ext uri="{FF2B5EF4-FFF2-40B4-BE49-F238E27FC236}">
                <a16:creationId xmlns:a16="http://schemas.microsoft.com/office/drawing/2014/main" id="{5945D0D0-1477-4F4F-9985-2ADCDFCCC823}"/>
              </a:ext>
            </a:extLst>
          </p:cNvPr>
          <p:cNvSpPr>
            <a:spLocks noGrp="1"/>
          </p:cNvSpPr>
          <p:nvPr>
            <p:ph idx="1"/>
          </p:nvPr>
        </p:nvSpPr>
        <p:spPr/>
        <p:txBody>
          <a:bodyPr/>
          <a:lstStyle/>
          <a:p>
            <a:r>
              <a:rPr lang="sv-SE" dirty="0"/>
              <a:t>A </a:t>
            </a:r>
            <a:r>
              <a:rPr lang="sv-SE" dirty="0" err="1"/>
              <a:t>healthcare</a:t>
            </a:r>
            <a:r>
              <a:rPr lang="sv-SE" dirty="0"/>
              <a:t> </a:t>
            </a:r>
            <a:r>
              <a:rPr lang="sv-SE" dirty="0" err="1"/>
              <a:t>device</a:t>
            </a:r>
            <a:r>
              <a:rPr lang="sv-SE" dirty="0"/>
              <a:t> </a:t>
            </a:r>
            <a:r>
              <a:rPr lang="sv-SE" dirty="0" err="1"/>
              <a:t>requires</a:t>
            </a:r>
            <a:r>
              <a:rPr lang="sv-SE" dirty="0"/>
              <a:t> real-</a:t>
            </a:r>
            <a:r>
              <a:rPr lang="sv-SE" dirty="0" err="1"/>
              <a:t>time</a:t>
            </a:r>
            <a:r>
              <a:rPr lang="sv-SE" dirty="0"/>
              <a:t> </a:t>
            </a:r>
            <a:r>
              <a:rPr lang="sv-SE" dirty="0" err="1"/>
              <a:t>health</a:t>
            </a:r>
            <a:r>
              <a:rPr lang="sv-SE" dirty="0"/>
              <a:t> </a:t>
            </a:r>
            <a:r>
              <a:rPr lang="sv-SE" dirty="0" err="1"/>
              <a:t>analysis</a:t>
            </a:r>
            <a:r>
              <a:rPr lang="sv-SE" dirty="0"/>
              <a:t> from a </a:t>
            </a:r>
            <a:r>
              <a:rPr lang="sv-SE" dirty="0" err="1"/>
              <a:t>wrist-watch</a:t>
            </a:r>
            <a:endParaRPr lang="sv-SE" dirty="0"/>
          </a:p>
          <a:p>
            <a:pPr lvl="1"/>
            <a:r>
              <a:rPr lang="sv-SE" dirty="0" err="1"/>
              <a:t>What</a:t>
            </a:r>
            <a:r>
              <a:rPr lang="sv-SE" dirty="0"/>
              <a:t> </a:t>
            </a:r>
            <a:r>
              <a:rPr lang="sv-SE" dirty="0" err="1"/>
              <a:t>are</a:t>
            </a:r>
            <a:r>
              <a:rPr lang="sv-SE" dirty="0"/>
              <a:t> the </a:t>
            </a:r>
            <a:r>
              <a:rPr lang="sv-SE" dirty="0" err="1"/>
              <a:t>constraints</a:t>
            </a:r>
            <a:r>
              <a:rPr lang="sv-SE" dirty="0"/>
              <a:t> / limitations?</a:t>
            </a:r>
          </a:p>
          <a:p>
            <a:pPr lvl="2"/>
            <a:r>
              <a:rPr lang="sv-SE" dirty="0" err="1"/>
              <a:t>Battery</a:t>
            </a:r>
            <a:r>
              <a:rPr lang="sv-SE" dirty="0"/>
              <a:t> </a:t>
            </a:r>
            <a:r>
              <a:rPr lang="sv-SE" dirty="0" err="1"/>
              <a:t>capacity</a:t>
            </a:r>
            <a:r>
              <a:rPr lang="sv-SE" dirty="0"/>
              <a:t> on the </a:t>
            </a:r>
            <a:r>
              <a:rPr lang="sv-SE" dirty="0" err="1"/>
              <a:t>wrist-watch</a:t>
            </a:r>
            <a:endParaRPr lang="sv-SE" dirty="0"/>
          </a:p>
          <a:p>
            <a:pPr lvl="2"/>
            <a:r>
              <a:rPr lang="sv-SE" dirty="0" err="1"/>
              <a:t>Computational</a:t>
            </a:r>
            <a:r>
              <a:rPr lang="sv-SE" dirty="0"/>
              <a:t> </a:t>
            </a:r>
            <a:r>
              <a:rPr lang="sv-SE" dirty="0" err="1"/>
              <a:t>capacity</a:t>
            </a:r>
            <a:r>
              <a:rPr lang="sv-SE" dirty="0"/>
              <a:t> on the </a:t>
            </a:r>
            <a:r>
              <a:rPr lang="sv-SE" dirty="0" err="1"/>
              <a:t>wrist-watch</a:t>
            </a:r>
            <a:endParaRPr lang="sv-SE" dirty="0"/>
          </a:p>
          <a:p>
            <a:pPr lvl="2"/>
            <a:r>
              <a:rPr lang="sv-SE" dirty="0" err="1"/>
              <a:t>Raw</a:t>
            </a:r>
            <a:r>
              <a:rPr lang="sv-SE" dirty="0"/>
              <a:t>-data </a:t>
            </a:r>
            <a:r>
              <a:rPr lang="sv-SE" dirty="0" err="1"/>
              <a:t>density</a:t>
            </a:r>
            <a:r>
              <a:rPr lang="sv-SE" dirty="0"/>
              <a:t> and </a:t>
            </a:r>
            <a:r>
              <a:rPr lang="sv-SE" dirty="0" err="1"/>
              <a:t>capacity</a:t>
            </a:r>
            <a:r>
              <a:rPr lang="sv-SE" dirty="0"/>
              <a:t> to </a:t>
            </a:r>
            <a:r>
              <a:rPr lang="sv-SE" dirty="0" err="1"/>
              <a:t>handle</a:t>
            </a:r>
            <a:r>
              <a:rPr lang="sv-SE" dirty="0"/>
              <a:t> it</a:t>
            </a:r>
          </a:p>
          <a:p>
            <a:pPr lvl="2"/>
            <a:r>
              <a:rPr lang="sv-SE" dirty="0" err="1"/>
              <a:t>Consider</a:t>
            </a:r>
            <a:r>
              <a:rPr lang="sv-SE" dirty="0"/>
              <a:t> </a:t>
            </a:r>
            <a:r>
              <a:rPr lang="sv-SE" dirty="0" err="1"/>
              <a:t>splitting</a:t>
            </a:r>
            <a:r>
              <a:rPr lang="sv-SE" dirty="0"/>
              <a:t> </a:t>
            </a:r>
            <a:r>
              <a:rPr lang="sv-SE" dirty="0" err="1"/>
              <a:t>calculations</a:t>
            </a:r>
            <a:r>
              <a:rPr lang="sv-SE" dirty="0"/>
              <a:t> </a:t>
            </a:r>
            <a:r>
              <a:rPr lang="sv-SE" dirty="0" err="1"/>
              <a:t>between</a:t>
            </a:r>
            <a:r>
              <a:rPr lang="sv-SE" dirty="0"/>
              <a:t> </a:t>
            </a:r>
            <a:r>
              <a:rPr lang="sv-SE" dirty="0" err="1"/>
              <a:t>devices</a:t>
            </a:r>
            <a:r>
              <a:rPr lang="sv-SE" dirty="0"/>
              <a:t>/</a:t>
            </a:r>
            <a:r>
              <a:rPr lang="sv-SE" dirty="0" err="1"/>
              <a:t>cloud</a:t>
            </a:r>
            <a:endParaRPr lang="sv-SE" dirty="0"/>
          </a:p>
          <a:p>
            <a:pPr lvl="2"/>
            <a:r>
              <a:rPr lang="sv-SE" dirty="0" err="1"/>
              <a:t>Improve</a:t>
            </a:r>
            <a:r>
              <a:rPr lang="sv-SE" dirty="0"/>
              <a:t> </a:t>
            </a:r>
            <a:r>
              <a:rPr lang="sv-SE" dirty="0" err="1"/>
              <a:t>efficiency</a:t>
            </a:r>
            <a:r>
              <a:rPr lang="sv-SE" dirty="0"/>
              <a:t> </a:t>
            </a:r>
            <a:r>
              <a:rPr lang="sv-SE" dirty="0" err="1"/>
              <a:t>of</a:t>
            </a:r>
            <a:r>
              <a:rPr lang="sv-SE" dirty="0"/>
              <a:t> </a:t>
            </a:r>
            <a:r>
              <a:rPr lang="sv-SE" dirty="0" err="1"/>
              <a:t>algorithms</a:t>
            </a:r>
            <a:r>
              <a:rPr lang="sv-SE" dirty="0"/>
              <a:t>.</a:t>
            </a:r>
          </a:p>
        </p:txBody>
      </p:sp>
      <p:sp>
        <p:nvSpPr>
          <p:cNvPr id="4" name="Slide Number Placeholder 3">
            <a:extLst>
              <a:ext uri="{FF2B5EF4-FFF2-40B4-BE49-F238E27FC236}">
                <a16:creationId xmlns:a16="http://schemas.microsoft.com/office/drawing/2014/main" id="{B86D7885-9DE1-5949-B96F-AD4E424E5B24}"/>
              </a:ext>
            </a:extLst>
          </p:cNvPr>
          <p:cNvSpPr>
            <a:spLocks noGrp="1"/>
          </p:cNvSpPr>
          <p:nvPr>
            <p:ph type="sldNum" sz="quarter" idx="10"/>
          </p:nvPr>
        </p:nvSpPr>
        <p:spPr/>
        <p:txBody>
          <a:bodyPr/>
          <a:lstStyle/>
          <a:p>
            <a:fld id="{E7D8BEC4-5DFD-124E-9331-0AF1AB120454}" type="slidenum">
              <a:rPr lang="en-US" altLang="x-none" smtClean="0"/>
              <a:pPr/>
              <a:t>71</a:t>
            </a:fld>
            <a:endParaRPr lang="en-US" altLang="x-none"/>
          </a:p>
        </p:txBody>
      </p:sp>
    </p:spTree>
    <p:extLst>
      <p:ext uri="{BB962C8B-B14F-4D97-AF65-F5344CB8AC3E}">
        <p14:creationId xmlns:p14="http://schemas.microsoft.com/office/powerpoint/2010/main" val="533875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Exercise</a:t>
            </a:r>
          </a:p>
        </p:txBody>
      </p:sp>
      <p:sp>
        <p:nvSpPr>
          <p:cNvPr id="21506" name="Content Placeholder 2"/>
          <p:cNvSpPr>
            <a:spLocks noGrp="1"/>
          </p:cNvSpPr>
          <p:nvPr>
            <p:ph idx="1"/>
          </p:nvPr>
        </p:nvSpPr>
        <p:spPr/>
        <p:txBody>
          <a:bodyPr/>
          <a:lstStyle/>
          <a:p>
            <a:r>
              <a:rPr lang="en-US" altLang="x-none" dirty="0">
                <a:ea typeface="ＭＳ Ｐゴシック" charset="-128"/>
              </a:rPr>
              <a:t>Consider performance for Google mail</a:t>
            </a:r>
          </a:p>
          <a:p>
            <a:pPr lvl="1"/>
            <a:r>
              <a:rPr lang="en-US" altLang="x-none" dirty="0">
                <a:ea typeface="ＭＳ Ｐゴシック" charset="-128"/>
              </a:rPr>
              <a:t>When is performance especially important? </a:t>
            </a:r>
          </a:p>
          <a:p>
            <a:pPr lvl="1"/>
            <a:r>
              <a:rPr lang="en-US" altLang="x-none" dirty="0">
                <a:ea typeface="ＭＳ Ｐゴシック" charset="-128"/>
              </a:rPr>
              <a:t>How do we measure performance?</a:t>
            </a:r>
          </a:p>
          <a:p>
            <a:pPr lvl="1"/>
            <a:r>
              <a:rPr lang="en-US" altLang="x-none" dirty="0">
                <a:ea typeface="ＭＳ Ｐゴシック" charset="-128"/>
              </a:rPr>
              <a:t>How do we control resource demands?</a:t>
            </a:r>
          </a:p>
          <a:p>
            <a:pPr lvl="1"/>
            <a:r>
              <a:rPr lang="en-US" altLang="x-none" dirty="0">
                <a:ea typeface="ＭＳ Ｐゴシック" charset="-128"/>
              </a:rPr>
              <a:t>How do we manage resources?</a:t>
            </a:r>
          </a:p>
          <a:p>
            <a:pPr lvl="1"/>
            <a:endParaRPr lang="en-US" altLang="x-none" dirty="0">
              <a:ea typeface="ＭＳ Ｐゴシック" charset="-128"/>
            </a:endParaRPr>
          </a:p>
          <a:p>
            <a:endParaRPr lang="en-US" altLang="x-none" dirty="0">
              <a:ea typeface="ＭＳ Ｐゴシック" charset="-128"/>
            </a:endParaRPr>
          </a:p>
          <a:p>
            <a:endParaRPr lang="en-US" altLang="x-none" dirty="0">
              <a:ea typeface="ＭＳ Ｐゴシック" charset="-128"/>
            </a:endParaRPr>
          </a:p>
        </p:txBody>
      </p:sp>
      <p:sp>
        <p:nvSpPr>
          <p:cNvPr id="215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1C99B9-480B-374D-9AF0-1D7A57C5BC78}" type="slidenum">
              <a:rPr lang="en-US" altLang="x-none" sz="1400">
                <a:latin typeface="Arial Black" charset="0"/>
              </a:rPr>
              <a:pPr eaLnBrk="1" hangingPunct="1"/>
              <a:t>72</a:t>
            </a:fld>
            <a:endParaRPr lang="en-US" altLang="x-none" sz="1400">
              <a:latin typeface="Arial Black" charset="0"/>
            </a:endParaRPr>
          </a:p>
        </p:txBody>
      </p:sp>
    </p:spTree>
    <p:extLst>
      <p:ext uri="{BB962C8B-B14F-4D97-AF65-F5344CB8AC3E}">
        <p14:creationId xmlns:p14="http://schemas.microsoft.com/office/powerpoint/2010/main" val="358573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Performance General Scenario</a:t>
            </a:r>
          </a:p>
        </p:txBody>
      </p:sp>
      <p:sp>
        <p:nvSpPr>
          <p:cNvPr id="2253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755650" y="2349500"/>
          <a:ext cx="7704138" cy="2940052"/>
        </p:xfrm>
        <a:graphic>
          <a:graphicData uri="http://schemas.openxmlformats.org/drawingml/2006/table">
            <a:tbl>
              <a:tblPr/>
              <a:tblGrid>
                <a:gridCol w="1584325">
                  <a:extLst>
                    <a:ext uri="{9D8B030D-6E8A-4147-A177-3AD203B41FA5}">
                      <a16:colId xmlns:a16="http://schemas.microsoft.com/office/drawing/2014/main" val="20000"/>
                    </a:ext>
                  </a:extLst>
                </a:gridCol>
                <a:gridCol w="6119813">
                  <a:extLst>
                    <a:ext uri="{9D8B030D-6E8A-4147-A177-3AD203B41FA5}">
                      <a16:colId xmlns:a16="http://schemas.microsoft.com/office/drawing/2014/main" val="20001"/>
                    </a:ext>
                  </a:extLst>
                </a:gridCol>
              </a:tblGrid>
              <a:tr h="5857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Portion of Scenario</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Possible Values</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4" marR="6857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0"/>
                  </a:ext>
                </a:extLst>
              </a:tr>
              <a:tr h="33496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1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Source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Internal or external to the system </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1"/>
                  </a:ext>
                </a:extLst>
              </a:tr>
              <a:tr h="33496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1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Stimulus</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Arrival of a periodic, sporadic, or stochastic event</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6096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1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Environment</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Operational mode:  normal, emergency, peak load, overload.</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3"/>
                  </a:ext>
                </a:extLst>
              </a:tr>
              <a:tr h="3921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1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Response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Process events, change level of service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6826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Response Measure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Latency, deadline, throughput, jitter, miss rate</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4" marR="6857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12255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Sample Concrete Performance Scenario</a:t>
            </a:r>
          </a:p>
        </p:txBody>
      </p:sp>
      <p:sp>
        <p:nvSpPr>
          <p:cNvPr id="23554" name="Content Placeholder 2"/>
          <p:cNvSpPr>
            <a:spLocks noGrp="1"/>
          </p:cNvSpPr>
          <p:nvPr>
            <p:ph idx="1"/>
          </p:nvPr>
        </p:nvSpPr>
        <p:spPr/>
        <p:txBody>
          <a:bodyPr/>
          <a:lstStyle/>
          <a:p>
            <a:r>
              <a:rPr lang="en-US" altLang="x-none">
                <a:ea typeface="ＭＳ Ｐゴシック" charset="-128"/>
              </a:rPr>
              <a:t>Users initiate transactions under normal operations. The system processes the transactions with an average latency of two seconds.</a:t>
            </a:r>
          </a:p>
        </p:txBody>
      </p:sp>
      <p:sp>
        <p:nvSpPr>
          <p:cNvPr id="2355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808508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Concrete scenario</a:t>
            </a:r>
          </a:p>
        </p:txBody>
      </p:sp>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BF3ACED-AB9F-7B4E-9F2C-73F0ED5D6987}" type="slidenum">
              <a:rPr lang="en-US" altLang="x-none" sz="1400">
                <a:latin typeface="Arial Black" charset="0"/>
              </a:rPr>
              <a:pPr eaLnBrk="1" hangingPunct="1"/>
              <a:t>75</a:t>
            </a:fld>
            <a:endParaRPr lang="en-US" altLang="x-none" sz="1400">
              <a:latin typeface="Arial Black" charset="0"/>
            </a:endParaRPr>
          </a:p>
        </p:txBody>
      </p:sp>
      <p:pic>
        <p:nvPicPr>
          <p:cNvPr id="2457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565400"/>
            <a:ext cx="6858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25763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Performance Tactics</a:t>
            </a:r>
          </a:p>
        </p:txBody>
      </p:sp>
      <p:sp>
        <p:nvSpPr>
          <p:cNvPr id="25602" name="Content Placeholder 2"/>
          <p:cNvSpPr>
            <a:spLocks noGrp="1"/>
          </p:cNvSpPr>
          <p:nvPr>
            <p:ph idx="1"/>
          </p:nvPr>
        </p:nvSpPr>
        <p:spPr/>
        <p:txBody>
          <a:bodyPr/>
          <a:lstStyle/>
          <a:p>
            <a:r>
              <a:rPr lang="en-US" altLang="x-none">
                <a:ea typeface="ＭＳ Ｐゴシック" charset="-128"/>
              </a:rPr>
              <a:t>Tactics to control Performance have as their goal to generate a response to an event arriving at the system within some time-based constraint.</a:t>
            </a:r>
          </a:p>
        </p:txBody>
      </p:sp>
      <p:sp>
        <p:nvSpPr>
          <p:cNvPr id="2560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2046131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Performance Tactics</a:t>
            </a:r>
          </a:p>
        </p:txBody>
      </p:sp>
      <p:sp>
        <p:nvSpPr>
          <p:cNvPr id="2662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266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20938"/>
            <a:ext cx="76327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41396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a:ea typeface="ＭＳ Ｐゴシック" charset="-128"/>
              </a:rPr>
              <a:t>Question</a:t>
            </a:r>
          </a:p>
        </p:txBody>
      </p:sp>
      <p:sp>
        <p:nvSpPr>
          <p:cNvPr id="27650" name="Content Placeholder 4"/>
          <p:cNvSpPr>
            <a:spLocks noGrp="1"/>
          </p:cNvSpPr>
          <p:nvPr>
            <p:ph idx="1"/>
          </p:nvPr>
        </p:nvSpPr>
        <p:spPr/>
        <p:txBody>
          <a:bodyPr/>
          <a:lstStyle/>
          <a:p>
            <a:r>
              <a:rPr lang="en-US" altLang="x-none">
                <a:ea typeface="ＭＳ Ｐゴシック" charset="-128"/>
              </a:rPr>
              <a:t>How do we design for performance?</a:t>
            </a:r>
          </a:p>
        </p:txBody>
      </p:sp>
      <p:sp>
        <p:nvSpPr>
          <p:cNvPr id="2765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A9F1F3A-5BF5-5F40-B526-B446865C8938}" type="slidenum">
              <a:rPr lang="en-US" altLang="x-none" sz="1400">
                <a:latin typeface="Arial Black" charset="0"/>
              </a:rPr>
              <a:pPr eaLnBrk="1" hangingPunct="1"/>
              <a:t>78</a:t>
            </a:fld>
            <a:endParaRPr lang="en-US" altLang="x-none" sz="1400">
              <a:latin typeface="Arial Black" charset="0"/>
            </a:endParaRPr>
          </a:p>
        </p:txBody>
      </p:sp>
    </p:spTree>
    <p:extLst>
      <p:ext uri="{BB962C8B-B14F-4D97-AF65-F5344CB8AC3E}">
        <p14:creationId xmlns:p14="http://schemas.microsoft.com/office/powerpoint/2010/main" val="41424567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Performance Tactics</a:t>
            </a:r>
          </a:p>
        </p:txBody>
      </p:sp>
      <p:sp>
        <p:nvSpPr>
          <p:cNvPr id="2867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
        <p:nvSpPr>
          <p:cNvPr id="2867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pic>
        <p:nvPicPr>
          <p:cNvPr id="286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89138"/>
            <a:ext cx="748982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763688" y="3804985"/>
            <a:ext cx="5040560" cy="2576343"/>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283968" y="3910765"/>
            <a:ext cx="2520280" cy="2576343"/>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E6A5CEF-54AD-4766-9F9D-13793B49956A}"/>
              </a:ext>
            </a:extLst>
          </p:cNvPr>
          <p:cNvSpPr>
            <a:spLocks noGrp="1"/>
          </p:cNvSpPr>
          <p:nvPr>
            <p:ph type="title"/>
          </p:nvPr>
        </p:nvSpPr>
        <p:spPr/>
        <p:txBody>
          <a:bodyPr/>
          <a:lstStyle/>
          <a:p>
            <a:r>
              <a:rPr lang="sv-SE" dirty="0"/>
              <a:t>Internet </a:t>
            </a:r>
            <a:r>
              <a:rPr lang="sv-SE" dirty="0" err="1"/>
              <a:t>of</a:t>
            </a:r>
            <a:r>
              <a:rPr lang="sv-SE" dirty="0"/>
              <a:t> </a:t>
            </a:r>
            <a:r>
              <a:rPr lang="sv-SE" dirty="0" err="1"/>
              <a:t>things</a:t>
            </a:r>
            <a:endParaRPr lang="sv-SE" dirty="0"/>
          </a:p>
        </p:txBody>
      </p:sp>
      <p:sp>
        <p:nvSpPr>
          <p:cNvPr id="3" name="Platshållare för innehåll 2">
            <a:extLst>
              <a:ext uri="{FF2B5EF4-FFF2-40B4-BE49-F238E27FC236}">
                <a16:creationId xmlns:a16="http://schemas.microsoft.com/office/drawing/2014/main" id="{0CFC5056-0FA0-428E-BCEA-F2B5178C7826}"/>
              </a:ext>
            </a:extLst>
          </p:cNvPr>
          <p:cNvSpPr>
            <a:spLocks noGrp="1"/>
          </p:cNvSpPr>
          <p:nvPr>
            <p:ph idx="1"/>
          </p:nvPr>
        </p:nvSpPr>
        <p:spPr/>
        <p:txBody>
          <a:bodyPr/>
          <a:lstStyle/>
          <a:p>
            <a:r>
              <a:rPr lang="sv-SE" dirty="0"/>
              <a:t>Different </a:t>
            </a:r>
            <a:r>
              <a:rPr lang="sv-SE" dirty="0" err="1"/>
              <a:t>device</a:t>
            </a:r>
            <a:r>
              <a:rPr lang="sv-SE" dirty="0"/>
              <a:t> </a:t>
            </a:r>
            <a:r>
              <a:rPr lang="sv-SE" dirty="0" err="1"/>
              <a:t>manufacturers</a:t>
            </a:r>
            <a:endParaRPr lang="sv-SE" dirty="0"/>
          </a:p>
          <a:p>
            <a:r>
              <a:rPr lang="sv-SE" dirty="0"/>
              <a:t>Different </a:t>
            </a:r>
            <a:r>
              <a:rPr lang="sv-SE" dirty="0" err="1"/>
              <a:t>protocols</a:t>
            </a:r>
            <a:endParaRPr lang="sv-SE" dirty="0"/>
          </a:p>
          <a:p>
            <a:r>
              <a:rPr lang="sv-SE" dirty="0"/>
              <a:t>Different sensors / formats</a:t>
            </a:r>
          </a:p>
          <a:p>
            <a:r>
              <a:rPr lang="sv-SE" dirty="0" err="1"/>
              <a:t>Metric</a:t>
            </a:r>
            <a:r>
              <a:rPr lang="sv-SE" dirty="0"/>
              <a:t> vs. Imperial system</a:t>
            </a:r>
          </a:p>
        </p:txBody>
      </p:sp>
      <p:sp>
        <p:nvSpPr>
          <p:cNvPr id="4" name="Platshållare för bildnummer 3">
            <a:extLst>
              <a:ext uri="{FF2B5EF4-FFF2-40B4-BE49-F238E27FC236}">
                <a16:creationId xmlns:a16="http://schemas.microsoft.com/office/drawing/2014/main" id="{97E9E83E-4F08-461D-B782-BE951E0392FD}"/>
              </a:ext>
            </a:extLst>
          </p:cNvPr>
          <p:cNvSpPr>
            <a:spLocks noGrp="1"/>
          </p:cNvSpPr>
          <p:nvPr>
            <p:ph type="sldNum" sz="quarter" idx="10"/>
          </p:nvPr>
        </p:nvSpPr>
        <p:spPr/>
        <p:txBody>
          <a:bodyPr/>
          <a:lstStyle/>
          <a:p>
            <a:fld id="{E7D8BEC4-5DFD-124E-9331-0AF1AB120454}" type="slidenum">
              <a:rPr lang="en-US" altLang="x-none" smtClean="0"/>
              <a:pPr/>
              <a:t>8</a:t>
            </a:fld>
            <a:endParaRPr lang="en-US" altLang="x-none"/>
          </a:p>
        </p:txBody>
      </p:sp>
    </p:spTree>
    <p:extLst>
      <p:ext uri="{BB962C8B-B14F-4D97-AF65-F5344CB8AC3E}">
        <p14:creationId xmlns:p14="http://schemas.microsoft.com/office/powerpoint/2010/main" val="1399944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Control Resource Demand</a:t>
            </a:r>
          </a:p>
        </p:txBody>
      </p:sp>
      <p:sp>
        <p:nvSpPr>
          <p:cNvPr id="3" name="Content Placeholder 2"/>
          <p:cNvSpPr>
            <a:spLocks noGrp="1"/>
          </p:cNvSpPr>
          <p:nvPr>
            <p:ph idx="1"/>
          </p:nvPr>
        </p:nvSpPr>
        <p:spPr/>
        <p:txBody>
          <a:bodyPr>
            <a:normAutofit fontScale="85000" lnSpcReduction="20000"/>
          </a:bodyPr>
          <a:lstStyle/>
          <a:p>
            <a:pPr>
              <a:defRPr/>
            </a:pPr>
            <a:r>
              <a:rPr lang="en-US" dirty="0"/>
              <a:t>Manage Sampling Rate: If it is possible to reduce the sampling frequency at which a stream of data is captured, then demand can be reduced, typically with some loss of fidelity. </a:t>
            </a:r>
          </a:p>
          <a:p>
            <a:pPr>
              <a:defRPr/>
            </a:pPr>
            <a:r>
              <a:rPr lang="en-US" dirty="0"/>
              <a:t>Limit Event Response: process events only up to a set maximum rate, thereby ensuring more predictable processing when the events are actually processed.</a:t>
            </a:r>
          </a:p>
          <a:p>
            <a:pPr>
              <a:defRPr/>
            </a:pPr>
            <a:r>
              <a:rPr lang="en-US" dirty="0"/>
              <a:t>Prioritize Events: If not all events are equally important, you can impose a priority scheme that ranks events according to how important it is to service them. </a:t>
            </a:r>
          </a:p>
        </p:txBody>
      </p:sp>
      <p:sp>
        <p:nvSpPr>
          <p:cNvPr id="2969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668343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Control Resource Demand</a:t>
            </a:r>
          </a:p>
        </p:txBody>
      </p:sp>
      <p:sp>
        <p:nvSpPr>
          <p:cNvPr id="3" name="Content Placeholder 2"/>
          <p:cNvSpPr>
            <a:spLocks noGrp="1"/>
          </p:cNvSpPr>
          <p:nvPr>
            <p:ph idx="1"/>
          </p:nvPr>
        </p:nvSpPr>
        <p:spPr/>
        <p:txBody>
          <a:bodyPr>
            <a:normAutofit fontScale="92500" lnSpcReduction="20000"/>
          </a:bodyPr>
          <a:lstStyle/>
          <a:p>
            <a:pPr>
              <a:defRPr/>
            </a:pPr>
            <a:r>
              <a:rPr lang="en-US" dirty="0"/>
              <a:t>Reduce Overhead: The use of intermediaries (important for modifiability) increases the resources consumed in processing an event stream; removing them improves latency. </a:t>
            </a:r>
          </a:p>
          <a:p>
            <a:pPr>
              <a:defRPr/>
            </a:pPr>
            <a:r>
              <a:rPr lang="en-US" dirty="0"/>
              <a:t>Bound Execution Times: Place a limit on how much execution time is used to respond to an event. </a:t>
            </a:r>
          </a:p>
          <a:p>
            <a:pPr>
              <a:defRPr/>
            </a:pPr>
            <a:r>
              <a:rPr lang="en-US" dirty="0"/>
              <a:t>Increase Resource Efficiency: Improving the algorithms used in critical areas will decrease latency. </a:t>
            </a:r>
          </a:p>
        </p:txBody>
      </p:sp>
      <p:sp>
        <p:nvSpPr>
          <p:cNvPr id="3072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1511512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Manage Resources</a:t>
            </a:r>
          </a:p>
        </p:txBody>
      </p:sp>
      <p:sp>
        <p:nvSpPr>
          <p:cNvPr id="3" name="Content Placeholder 2"/>
          <p:cNvSpPr>
            <a:spLocks noGrp="1"/>
          </p:cNvSpPr>
          <p:nvPr>
            <p:ph idx="1"/>
          </p:nvPr>
        </p:nvSpPr>
        <p:spPr/>
        <p:txBody>
          <a:bodyPr>
            <a:normAutofit/>
          </a:bodyPr>
          <a:lstStyle/>
          <a:p>
            <a:pPr>
              <a:lnSpc>
                <a:spcPct val="80000"/>
              </a:lnSpc>
            </a:pPr>
            <a:r>
              <a:rPr lang="en-US" altLang="x-none" sz="2200">
                <a:ea typeface="ＭＳ Ｐゴシック" charset="-128"/>
              </a:rPr>
              <a:t>Increase Resources: Faster processors, additional processors, additional memory, and faster networks all have the potential for reducing latency. </a:t>
            </a:r>
          </a:p>
          <a:p>
            <a:pPr>
              <a:lnSpc>
                <a:spcPct val="80000"/>
              </a:lnSpc>
            </a:pPr>
            <a:r>
              <a:rPr lang="en-US" altLang="x-none" sz="2200">
                <a:ea typeface="ＭＳ Ｐゴシック" charset="-128"/>
              </a:rPr>
              <a:t>Increase Concurrency: If requests can be processed in parallel, the blocked time can be reduced. Concurrency can be introduced by processing different streams of events on different threads or by creating additional threads to process different sets of activities. </a:t>
            </a:r>
          </a:p>
          <a:p>
            <a:pPr>
              <a:lnSpc>
                <a:spcPct val="80000"/>
              </a:lnSpc>
            </a:pPr>
            <a:r>
              <a:rPr lang="en-US" altLang="x-none" sz="2200">
                <a:ea typeface="ＭＳ Ｐゴシック" charset="-128"/>
              </a:rPr>
              <a:t>Maintain Multiple Copies of Computations: The purpose of replicas is to reduce the contention that would occur if all computations took place on a single server.</a:t>
            </a:r>
          </a:p>
        </p:txBody>
      </p:sp>
      <p:sp>
        <p:nvSpPr>
          <p:cNvPr id="3174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1402022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Manage Resources</a:t>
            </a:r>
          </a:p>
        </p:txBody>
      </p:sp>
      <p:sp>
        <p:nvSpPr>
          <p:cNvPr id="3" name="Content Placeholder 2"/>
          <p:cNvSpPr>
            <a:spLocks noGrp="1"/>
          </p:cNvSpPr>
          <p:nvPr>
            <p:ph idx="1"/>
          </p:nvPr>
        </p:nvSpPr>
        <p:spPr/>
        <p:txBody>
          <a:bodyPr>
            <a:normAutofit fontScale="92500" lnSpcReduction="10000"/>
          </a:bodyPr>
          <a:lstStyle/>
          <a:p>
            <a:pPr>
              <a:defRPr/>
            </a:pPr>
            <a:r>
              <a:rPr lang="en-US" dirty="0"/>
              <a:t>Maintain Multiple Copies of Data: keeping copies of data (possibly one a subset of the other) on storage with different access speeds.  </a:t>
            </a:r>
          </a:p>
          <a:p>
            <a:pPr>
              <a:defRPr/>
            </a:pPr>
            <a:r>
              <a:rPr lang="en-US" dirty="0"/>
              <a:t>Bound Queue Sizes: control the maximum number of queued arrivals and consequently the resources used to process the arrivals.</a:t>
            </a:r>
          </a:p>
          <a:p>
            <a:pPr>
              <a:defRPr/>
            </a:pPr>
            <a:r>
              <a:rPr lang="en-US" dirty="0"/>
              <a:t>Schedule Resources: When there is contention for a resource, the resource must be scheduled. </a:t>
            </a:r>
          </a:p>
        </p:txBody>
      </p:sp>
      <p:sp>
        <p:nvSpPr>
          <p:cNvPr id="3277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1607649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Checklist</a:t>
            </a:r>
          </a:p>
        </p:txBody>
      </p:sp>
      <p:sp>
        <p:nvSpPr>
          <p:cNvPr id="33794" name="Content Placeholder 2"/>
          <p:cNvSpPr>
            <a:spLocks noGrp="1"/>
          </p:cNvSpPr>
          <p:nvPr>
            <p:ph idx="1"/>
          </p:nvPr>
        </p:nvSpPr>
        <p:spPr/>
        <p:txBody>
          <a:bodyPr/>
          <a:lstStyle/>
          <a:p>
            <a:pPr marL="971550" lvl="1" indent="-514350">
              <a:buFont typeface="Arial Black" charset="0"/>
              <a:buAutoNum type="arabicPeriod"/>
            </a:pPr>
            <a:r>
              <a:rPr lang="en-US" altLang="x-none" sz="2600">
                <a:ea typeface="ＭＳ Ｐゴシック" charset="-128"/>
              </a:rPr>
              <a:t>Allocation of responsibilities</a:t>
            </a:r>
          </a:p>
          <a:p>
            <a:pPr marL="971550" lvl="1" indent="-514350">
              <a:buFont typeface="Arial Black" charset="0"/>
              <a:buAutoNum type="arabicPeriod"/>
            </a:pPr>
            <a:r>
              <a:rPr lang="en-US" altLang="x-none" sz="2600">
                <a:ea typeface="ＭＳ Ｐゴシック" charset="-128"/>
              </a:rPr>
              <a:t>Coordination model</a:t>
            </a:r>
          </a:p>
          <a:p>
            <a:pPr marL="971550" lvl="1" indent="-514350">
              <a:buFont typeface="Arial Black" charset="0"/>
              <a:buAutoNum type="arabicPeriod"/>
            </a:pPr>
            <a:r>
              <a:rPr lang="en-US" altLang="x-none" sz="2600">
                <a:ea typeface="ＭＳ Ｐゴシック" charset="-128"/>
              </a:rPr>
              <a:t>Data model</a:t>
            </a:r>
          </a:p>
          <a:p>
            <a:pPr marL="971550" lvl="1" indent="-514350">
              <a:buFont typeface="Arial Black" charset="0"/>
              <a:buAutoNum type="arabicPeriod"/>
            </a:pPr>
            <a:r>
              <a:rPr lang="en-US" altLang="x-none" sz="2600">
                <a:ea typeface="ＭＳ Ｐゴシック" charset="-128"/>
              </a:rPr>
              <a:t>Mapping among architectural elements</a:t>
            </a:r>
          </a:p>
          <a:p>
            <a:pPr marL="971550" lvl="1" indent="-514350">
              <a:buFont typeface="Arial Black" charset="0"/>
              <a:buAutoNum type="arabicPeriod"/>
            </a:pPr>
            <a:r>
              <a:rPr lang="en-US" altLang="x-none" sz="2600">
                <a:ea typeface="ＭＳ Ｐゴシック" charset="-128"/>
              </a:rPr>
              <a:t>Management of resources</a:t>
            </a:r>
          </a:p>
          <a:p>
            <a:pPr marL="971550" lvl="1" indent="-514350">
              <a:buFont typeface="Arial Black" charset="0"/>
              <a:buAutoNum type="arabicPeriod"/>
            </a:pPr>
            <a:r>
              <a:rPr lang="en-US" altLang="x-none" sz="2600">
                <a:ea typeface="ＭＳ Ｐゴシック" charset="-128"/>
              </a:rPr>
              <a:t>Binding time decisions</a:t>
            </a:r>
          </a:p>
          <a:p>
            <a:pPr marL="971550" lvl="1" indent="-514350">
              <a:buFont typeface="Arial Black" charset="0"/>
              <a:buAutoNum type="arabicPeriod"/>
            </a:pPr>
            <a:r>
              <a:rPr lang="en-US" altLang="x-none" sz="2600">
                <a:ea typeface="ＭＳ Ｐゴシック" charset="-128"/>
              </a:rPr>
              <a:t>Choice of technology</a:t>
            </a:r>
          </a:p>
          <a:p>
            <a:endParaRPr lang="en-US" altLang="x-none">
              <a:ea typeface="ＭＳ Ｐゴシック" charset="-128"/>
            </a:endParaRPr>
          </a:p>
        </p:txBody>
      </p:sp>
      <p:sp>
        <p:nvSpPr>
          <p:cNvPr id="3379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B83084-F1F6-884F-A860-1E2B83F5099F}" type="slidenum">
              <a:rPr lang="en-US" altLang="x-none" sz="1400">
                <a:latin typeface="Arial Black" charset="0"/>
              </a:rPr>
              <a:pPr eaLnBrk="1" hangingPunct="1"/>
              <a:t>84</a:t>
            </a:fld>
            <a:endParaRPr lang="en-US" altLang="x-none" sz="1400">
              <a:latin typeface="Arial Black" charset="0"/>
            </a:endParaRPr>
          </a:p>
        </p:txBody>
      </p:sp>
    </p:spTree>
    <p:extLst>
      <p:ext uri="{BB962C8B-B14F-4D97-AF65-F5344CB8AC3E}">
        <p14:creationId xmlns:p14="http://schemas.microsoft.com/office/powerpoint/2010/main" val="133345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136259" cy="1025525"/>
          </a:xfrm>
        </p:spPr>
        <p:txBody>
          <a:bodyPr/>
          <a:lstStyle/>
          <a:p>
            <a:r>
              <a:rPr lang="en-US" altLang="x-none" dirty="0">
                <a:ea typeface="ＭＳ Ｐゴシック" charset="-128"/>
              </a:rPr>
              <a:t>Allocation of responsibilities</a:t>
            </a:r>
            <a:endParaRPr lang="en-US" dirty="0"/>
          </a:p>
        </p:txBody>
      </p:sp>
      <p:sp>
        <p:nvSpPr>
          <p:cNvPr id="3" name="Content Placeholder 2"/>
          <p:cNvSpPr>
            <a:spLocks noGrp="1"/>
          </p:cNvSpPr>
          <p:nvPr>
            <p:ph idx="1"/>
          </p:nvPr>
        </p:nvSpPr>
        <p:spPr>
          <a:xfrm>
            <a:off x="574675" y="2133600"/>
            <a:ext cx="8389813" cy="3810000"/>
          </a:xfrm>
        </p:spPr>
        <p:txBody>
          <a:bodyPr/>
          <a:lstStyle/>
          <a:p>
            <a:pPr lvl="0"/>
            <a:r>
              <a:rPr lang="en-US" altLang="x-none" dirty="0">
                <a:solidFill>
                  <a:srgbClr val="000000"/>
                </a:solidFill>
                <a:latin typeface="Arial" charset="0"/>
                <a:ea typeface="ＭＳ Ｐゴシック" charset="-128"/>
              </a:rPr>
              <a:t>Determine the system</a:t>
            </a:r>
            <a:r>
              <a:rPr lang="en-US" altLang="en-US" dirty="0">
                <a:solidFill>
                  <a:srgbClr val="000000"/>
                </a:solidFill>
                <a:latin typeface="Arial" charset="0"/>
                <a:ea typeface="ＭＳ Ｐゴシック" charset="-128"/>
              </a:rPr>
              <a:t>’</a:t>
            </a:r>
            <a:r>
              <a:rPr lang="en-US" altLang="x-none" dirty="0">
                <a:solidFill>
                  <a:srgbClr val="000000"/>
                </a:solidFill>
                <a:latin typeface="Arial" charset="0"/>
                <a:ea typeface="ＭＳ Ｐゴシック" charset="-128"/>
              </a:rPr>
              <a:t>s responsibilities with</a:t>
            </a:r>
          </a:p>
          <a:p>
            <a:pPr lvl="1"/>
            <a:r>
              <a:rPr lang="en-US" altLang="x-none" dirty="0">
                <a:solidFill>
                  <a:srgbClr val="000000"/>
                </a:solidFill>
                <a:latin typeface="Arial" charset="0"/>
                <a:ea typeface="ＭＳ Ｐゴシック" charset="-128"/>
              </a:rPr>
              <a:t>heavy loading requirements</a:t>
            </a:r>
          </a:p>
          <a:p>
            <a:pPr lvl="1"/>
            <a:r>
              <a:rPr lang="en-US" altLang="x-none" dirty="0">
                <a:solidFill>
                  <a:srgbClr val="000000"/>
                </a:solidFill>
                <a:latin typeface="Arial" charset="0"/>
                <a:ea typeface="ＭＳ Ｐゴシック" charset="-128"/>
              </a:rPr>
              <a:t>have time-critical response requirements</a:t>
            </a:r>
          </a:p>
          <a:p>
            <a:pPr lvl="1"/>
            <a:r>
              <a:rPr lang="en-US" altLang="x-none" dirty="0">
                <a:solidFill>
                  <a:srgbClr val="000000"/>
                </a:solidFill>
                <a:latin typeface="Arial" charset="0"/>
                <a:ea typeface="ＭＳ Ｐゴシック" charset="-128"/>
              </a:rPr>
              <a:t>heavily used</a:t>
            </a:r>
          </a:p>
          <a:p>
            <a:pPr lvl="1"/>
            <a:r>
              <a:rPr lang="en-US" altLang="x-none" dirty="0">
                <a:solidFill>
                  <a:srgbClr val="000000"/>
                </a:solidFill>
                <a:latin typeface="Arial" charset="0"/>
                <a:ea typeface="ＭＳ Ｐゴシック" charset="-128"/>
              </a:rPr>
              <a:t>impact portions of the system where heavy loads or time critical events occur.  </a:t>
            </a:r>
          </a:p>
          <a:p>
            <a:r>
              <a:rPr lang="en-US" altLang="x-none" dirty="0">
                <a:solidFill>
                  <a:srgbClr val="000000"/>
                </a:solidFill>
                <a:latin typeface="Arial" charset="0"/>
                <a:ea typeface="ＭＳ Ｐゴシック" charset="-128"/>
              </a:rPr>
              <a:t>Processing requirements, shared resources, performance related artifacts </a:t>
            </a:r>
          </a:p>
          <a:p>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85</a:t>
            </a:fld>
            <a:endParaRPr lang="en-US" altLang="x-none"/>
          </a:p>
        </p:txBody>
      </p:sp>
    </p:spTree>
    <p:extLst>
      <p:ext uri="{BB962C8B-B14F-4D97-AF65-F5344CB8AC3E}">
        <p14:creationId xmlns:p14="http://schemas.microsoft.com/office/powerpoint/2010/main" val="1311483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188913"/>
            <a:ext cx="7920037" cy="1025525"/>
          </a:xfrm>
        </p:spPr>
        <p:txBody>
          <a:bodyPr>
            <a:normAutofit/>
          </a:bodyPr>
          <a:lstStyle/>
          <a:p>
            <a:r>
              <a:rPr lang="en-US" altLang="x-none" sz="3200">
                <a:ea typeface="ＭＳ Ｐゴシック" charset="-128"/>
              </a:rPr>
              <a:t>Design Checklist for Performance</a:t>
            </a:r>
          </a:p>
        </p:txBody>
      </p:sp>
      <p:sp>
        <p:nvSpPr>
          <p:cNvPr id="3481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5" name="Table 4"/>
          <p:cNvGraphicFramePr>
            <a:graphicFrameLocks noGrp="1"/>
          </p:cNvGraphicFramePr>
          <p:nvPr/>
        </p:nvGraphicFramePr>
        <p:xfrm>
          <a:off x="468313" y="1196975"/>
          <a:ext cx="8207375" cy="5405438"/>
        </p:xfrm>
        <a:graphic>
          <a:graphicData uri="http://schemas.openxmlformats.org/drawingml/2006/table">
            <a:tbl>
              <a:tblPr/>
              <a:tblGrid>
                <a:gridCol w="1362075">
                  <a:extLst>
                    <a:ext uri="{9D8B030D-6E8A-4147-A177-3AD203B41FA5}">
                      <a16:colId xmlns:a16="http://schemas.microsoft.com/office/drawing/2014/main" val="20000"/>
                    </a:ext>
                  </a:extLst>
                </a:gridCol>
                <a:gridCol w="6845300">
                  <a:extLst>
                    <a:ext uri="{9D8B030D-6E8A-4147-A177-3AD203B41FA5}">
                      <a16:colId xmlns:a16="http://schemas.microsoft.com/office/drawing/2014/main" val="20001"/>
                    </a:ext>
                  </a:extLst>
                </a:gridCol>
              </a:tblGrid>
              <a:tr h="54054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ＭＳ Ｐゴシック" charset="-128"/>
                        </a:rPr>
                        <a:t>Allocation of Responsi-bilities</a:t>
                      </a:r>
                      <a:endParaRPr kumimoji="0" lang="en-US" altLang="x-none" sz="16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1" i="0" u="none" strike="noStrike" cap="none" normalizeH="0" baseline="0" dirty="0">
                          <a:ln>
                            <a:noFill/>
                          </a:ln>
                          <a:solidFill>
                            <a:srgbClr val="000000"/>
                          </a:solidFill>
                          <a:effectLst/>
                          <a:latin typeface="Arial" charset="0"/>
                          <a:ea typeface="ＭＳ Ｐゴシック" charset="-128"/>
                        </a:rPr>
                        <a:t>Determine the system</a:t>
                      </a:r>
                      <a:r>
                        <a:rPr kumimoji="0" lang="en-US" altLang="en-US" sz="1600" b="1" i="0" u="none" strike="noStrike" cap="none" normalizeH="0" baseline="0" dirty="0">
                          <a:ln>
                            <a:noFill/>
                          </a:ln>
                          <a:solidFill>
                            <a:srgbClr val="000000"/>
                          </a:solidFill>
                          <a:effectLst/>
                          <a:latin typeface="Arial" charset="0"/>
                          <a:ea typeface="ＭＳ Ｐゴシック" charset="-128"/>
                        </a:rPr>
                        <a:t>’</a:t>
                      </a:r>
                      <a:r>
                        <a:rPr kumimoji="0" lang="en-US" altLang="x-none" sz="1600" b="1" i="0" u="none" strike="noStrike" cap="none" normalizeH="0" baseline="0" dirty="0">
                          <a:ln>
                            <a:noFill/>
                          </a:ln>
                          <a:solidFill>
                            <a:srgbClr val="000000"/>
                          </a:solidFill>
                          <a:effectLst/>
                          <a:latin typeface="Arial" charset="0"/>
                          <a:ea typeface="ＭＳ Ｐゴシック" charset="-128"/>
                        </a:rPr>
                        <a:t>s responsibilities that will involve heavy loading, have time-critical response requirements, are heavily used, or impact portions of the system where heavy loads or time critical events occur.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1" i="0" u="none" strike="noStrike" cap="none" normalizeH="0" baseline="0" dirty="0">
                          <a:ln>
                            <a:noFill/>
                          </a:ln>
                          <a:solidFill>
                            <a:srgbClr val="000000"/>
                          </a:solidFill>
                          <a:effectLst/>
                          <a:latin typeface="Arial" charset="0"/>
                          <a:ea typeface="ＭＳ Ｐゴシック" charset="-128"/>
                        </a:rPr>
                        <a:t>For those responsibilities, identify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600" b="1" i="0" u="none" strike="noStrike" cap="none" normalizeH="0" baseline="0" dirty="0">
                          <a:ln>
                            <a:noFill/>
                          </a:ln>
                          <a:solidFill>
                            <a:srgbClr val="000000"/>
                          </a:solidFill>
                          <a:effectLst/>
                          <a:latin typeface="Arial" charset="0"/>
                          <a:ea typeface="ＭＳ Ｐゴシック" charset="-128"/>
                        </a:rPr>
                        <a:t>processing requirements </a:t>
                      </a:r>
                      <a:r>
                        <a:rPr kumimoji="0" lang="en-US" altLang="x-none" sz="1600" b="0" i="0" u="none" strike="noStrike" cap="none" normalizeH="0" baseline="0" dirty="0">
                          <a:ln>
                            <a:noFill/>
                          </a:ln>
                          <a:solidFill>
                            <a:srgbClr val="000000"/>
                          </a:solidFill>
                          <a:effectLst/>
                          <a:latin typeface="Arial" charset="0"/>
                          <a:ea typeface="ＭＳ Ｐゴシック" charset="-128"/>
                        </a:rPr>
                        <a:t>of each responsibility and determine whether they may cause bottlenecks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600" b="0" i="0" u="none" strike="noStrike" cap="none" normalizeH="0" baseline="0" dirty="0">
                          <a:ln>
                            <a:noFill/>
                          </a:ln>
                          <a:solidFill>
                            <a:srgbClr val="000000"/>
                          </a:solidFill>
                          <a:effectLst/>
                          <a:latin typeface="Arial" charset="0"/>
                          <a:ea typeface="ＭＳ Ｐゴシック" charset="-128"/>
                        </a:rPr>
                        <a:t>additional responsibilities to recognize and process requests appropriately including</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600" b="0" i="0" u="none" strike="noStrike" cap="none" normalizeH="0" baseline="0" dirty="0">
                          <a:ln>
                            <a:noFill/>
                          </a:ln>
                          <a:solidFill>
                            <a:srgbClr val="000000"/>
                          </a:solidFill>
                          <a:effectLst/>
                          <a:latin typeface="Arial" charset="0"/>
                          <a:ea typeface="ＭＳ Ｐゴシック" charset="-128"/>
                        </a:rPr>
                        <a:t>responsibilities that result from a thread of control crossing process or processor boundaries.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600" b="0" i="0" u="none" strike="noStrike" cap="none" normalizeH="0" baseline="0" dirty="0">
                          <a:ln>
                            <a:noFill/>
                          </a:ln>
                          <a:solidFill>
                            <a:srgbClr val="000000"/>
                          </a:solidFill>
                          <a:effectLst/>
                          <a:latin typeface="Arial" charset="0"/>
                          <a:ea typeface="ＭＳ Ｐゴシック" charset="-128"/>
                        </a:rPr>
                        <a:t>responsibilities to manage the threads of control —allocation and de-allocation of threads, maintaining </a:t>
                      </a:r>
                      <a:r>
                        <a:rPr kumimoji="0" lang="en-US" altLang="x-none" sz="1600" b="1" i="0" u="none" strike="noStrike" cap="none" normalizeH="0" baseline="0" dirty="0">
                          <a:ln>
                            <a:noFill/>
                          </a:ln>
                          <a:solidFill>
                            <a:srgbClr val="000000"/>
                          </a:solidFill>
                          <a:effectLst/>
                          <a:latin typeface="Arial" charset="0"/>
                          <a:ea typeface="ＭＳ Ｐゴシック" charset="-128"/>
                        </a:rPr>
                        <a:t>thread pools</a:t>
                      </a:r>
                      <a:r>
                        <a:rPr kumimoji="0" lang="en-US" altLang="x-none" sz="1600" b="0" i="0" u="none" strike="noStrike" cap="none" normalizeH="0" baseline="0" dirty="0">
                          <a:ln>
                            <a:noFill/>
                          </a:ln>
                          <a:solidFill>
                            <a:srgbClr val="000000"/>
                          </a:solidFill>
                          <a:effectLst/>
                          <a:latin typeface="Arial" charset="0"/>
                          <a:ea typeface="ＭＳ Ｐゴシック" charset="-128"/>
                        </a:rPr>
                        <a:t>, and so forth.</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600" b="1" i="0" u="none" strike="noStrike" cap="none" normalizeH="0" baseline="0" dirty="0">
                          <a:ln>
                            <a:noFill/>
                          </a:ln>
                          <a:solidFill>
                            <a:srgbClr val="000000"/>
                          </a:solidFill>
                          <a:effectLst/>
                          <a:latin typeface="Arial" charset="0"/>
                          <a:ea typeface="ＭＳ Ｐゴシック" charset="-128"/>
                        </a:rPr>
                        <a:t>responsibilities for scheduling shared resources or managing performance-related artifacts such as queues, buffers, and caches.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0" i="0" u="none" strike="noStrike" cap="none" normalizeH="0" baseline="0" dirty="0">
                          <a:ln>
                            <a:noFill/>
                          </a:ln>
                          <a:solidFill>
                            <a:srgbClr val="000000"/>
                          </a:solidFill>
                          <a:effectLst/>
                          <a:latin typeface="Arial" charset="0"/>
                          <a:ea typeface="ＭＳ Ｐゴシック" charset="-128"/>
                        </a:rPr>
                        <a:t>For the responsibilities and resources you identified, ensure that the required performance response can be met (perhaps by building a performance model to help in the evaluation).</a:t>
                      </a:r>
                      <a:endParaRPr kumimoji="0" lang="en-US" altLang="x-none" sz="1600" b="0" i="0" u="none" strike="noStrike" cap="none" normalizeH="0" baseline="0" dirty="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858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Coordination model</a:t>
            </a:r>
          </a:p>
        </p:txBody>
      </p:sp>
      <p:sp>
        <p:nvSpPr>
          <p:cNvPr id="5" name="Content Placeholder 4"/>
          <p:cNvSpPr>
            <a:spLocks noGrp="1"/>
          </p:cNvSpPr>
          <p:nvPr>
            <p:ph idx="1"/>
          </p:nvPr>
        </p:nvSpPr>
        <p:spPr/>
        <p:txBody>
          <a:bodyPr/>
          <a:lstStyle/>
          <a:p>
            <a:r>
              <a:rPr lang="en-US" dirty="0"/>
              <a:t>Model that supports concurrency</a:t>
            </a:r>
          </a:p>
          <a:p>
            <a:r>
              <a:rPr lang="en-US" altLang="x-none" dirty="0">
                <a:solidFill>
                  <a:srgbClr val="000000"/>
                </a:solidFill>
                <a:latin typeface="Arial" charset="0"/>
                <a:ea typeface="ＭＳ Ｐゴシック" charset="-128"/>
              </a:rPr>
              <a:t>Supports periodic, stochastic, or sporadic event arrivals</a:t>
            </a:r>
          </a:p>
          <a:p>
            <a:r>
              <a:rPr lang="en-US" altLang="x-none" dirty="0">
                <a:solidFill>
                  <a:srgbClr val="000000"/>
                </a:solidFill>
                <a:latin typeface="Arial" charset="0"/>
                <a:ea typeface="ＭＳ Ｐゴシック" charset="-128"/>
              </a:rPr>
              <a:t>guaranteed delivery, throughput, latency </a:t>
            </a:r>
          </a:p>
          <a:p>
            <a:endParaRPr lang="en-US" dirty="0"/>
          </a:p>
        </p:txBody>
      </p:sp>
      <p:sp>
        <p:nvSpPr>
          <p:cNvPr id="3" name="Slide Number Placeholder 2"/>
          <p:cNvSpPr>
            <a:spLocks noGrp="1"/>
          </p:cNvSpPr>
          <p:nvPr>
            <p:ph type="sldNum" sz="quarter" idx="10"/>
          </p:nvPr>
        </p:nvSpPr>
        <p:spPr/>
        <p:txBody>
          <a:bodyPr/>
          <a:lstStyle/>
          <a:p>
            <a:fld id="{D91B62E0-C086-094E-98E6-D41D399C3A78}" type="slidenum">
              <a:rPr lang="en-US" altLang="x-none" smtClean="0"/>
              <a:pPr/>
              <a:t>87</a:t>
            </a:fld>
            <a:endParaRPr lang="en-US" altLang="x-none"/>
          </a:p>
        </p:txBody>
      </p:sp>
    </p:spTree>
    <p:extLst>
      <p:ext uri="{BB962C8B-B14F-4D97-AF65-F5344CB8AC3E}">
        <p14:creationId xmlns:p14="http://schemas.microsoft.com/office/powerpoint/2010/main" val="3378889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3584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468313" y="2255838"/>
          <a:ext cx="8135937" cy="3765550"/>
        </p:xfrm>
        <a:graphic>
          <a:graphicData uri="http://schemas.openxmlformats.org/drawingml/2006/table">
            <a:tbl>
              <a:tblPr/>
              <a:tblGrid>
                <a:gridCol w="1582737">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37655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Coordination Model</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dirty="0">
                          <a:ln>
                            <a:noFill/>
                          </a:ln>
                          <a:solidFill>
                            <a:srgbClr val="000000"/>
                          </a:solidFill>
                          <a:effectLst/>
                          <a:latin typeface="Arial" charset="0"/>
                          <a:ea typeface="ＭＳ Ｐゴシック" charset="-128"/>
                        </a:rPr>
                        <a:t>Determine the elements of the system that must coordinate with each other—directly or indirectly—and choose communication and coordination mechanisms that</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supports any introduced concurrency </a:t>
                      </a:r>
                      <a:r>
                        <a:rPr kumimoji="0" lang="en-US" altLang="x-none" sz="1800" b="0" i="0" u="none" strike="noStrike" cap="none" normalizeH="0" baseline="0" dirty="0">
                          <a:ln>
                            <a:noFill/>
                          </a:ln>
                          <a:solidFill>
                            <a:srgbClr val="000000"/>
                          </a:solidFill>
                          <a:effectLst/>
                          <a:latin typeface="Arial" charset="0"/>
                          <a:ea typeface="ＭＳ Ｐゴシック" charset="-128"/>
                        </a:rPr>
                        <a:t>(for example, is it thread-safe?), event prioritization, or scheduling strategy</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0" i="0" u="none" strike="noStrike" cap="none" normalizeH="0" baseline="0" dirty="0">
                          <a:ln>
                            <a:noFill/>
                          </a:ln>
                          <a:solidFill>
                            <a:srgbClr val="000000"/>
                          </a:solidFill>
                          <a:effectLst/>
                          <a:latin typeface="Arial" charset="0"/>
                          <a:ea typeface="ＭＳ Ｐゴシック" charset="-128"/>
                        </a:rPr>
                        <a:t>ensures that the required response times can be met</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dirty="0">
                          <a:ln>
                            <a:noFill/>
                          </a:ln>
                          <a:solidFill>
                            <a:srgbClr val="000000"/>
                          </a:solidFill>
                          <a:effectLst/>
                          <a:latin typeface="Arial" charset="0"/>
                          <a:ea typeface="ＭＳ Ｐゴシック" charset="-128"/>
                        </a:rPr>
                        <a:t>can capture periodic, stochastic, or sporadic event arrivals, as needed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0" i="0" u="none" strike="noStrike" cap="none" normalizeH="0" baseline="0" dirty="0">
                          <a:ln>
                            <a:noFill/>
                          </a:ln>
                          <a:solidFill>
                            <a:srgbClr val="000000"/>
                          </a:solidFill>
                          <a:effectLst/>
                          <a:latin typeface="Arial" charset="0"/>
                          <a:ea typeface="ＭＳ Ｐゴシック" charset="-128"/>
                        </a:rPr>
                        <a:t>have the appropriate properties of the communication mechanisms, for example, </a:t>
                      </a:r>
                      <a:r>
                        <a:rPr kumimoji="0" lang="en-US" altLang="x-none" sz="1800" b="0" i="0" u="none" strike="noStrike" cap="none" normalizeH="0" baseline="0" dirty="0" err="1">
                          <a:ln>
                            <a:noFill/>
                          </a:ln>
                          <a:solidFill>
                            <a:srgbClr val="000000"/>
                          </a:solidFill>
                          <a:effectLst/>
                          <a:latin typeface="Arial" charset="0"/>
                          <a:ea typeface="ＭＳ Ｐゴシック" charset="-128"/>
                        </a:rPr>
                        <a:t>stateful</a:t>
                      </a:r>
                      <a:r>
                        <a:rPr kumimoji="0" lang="en-US" altLang="x-none" sz="1800" b="0" i="0" u="none" strike="noStrike" cap="none" normalizeH="0" baseline="0" dirty="0">
                          <a:ln>
                            <a:noFill/>
                          </a:ln>
                          <a:solidFill>
                            <a:srgbClr val="000000"/>
                          </a:solidFill>
                          <a:effectLst/>
                          <a:latin typeface="Arial" charset="0"/>
                          <a:ea typeface="ＭＳ Ｐゴシック" charset="-128"/>
                        </a:rPr>
                        <a:t>, stateless, synchronous, asynchronous, </a:t>
                      </a:r>
                      <a:r>
                        <a:rPr kumimoji="0" lang="en-US" altLang="x-none" sz="1800" b="1" i="0" u="none" strike="noStrike" cap="none" normalizeH="0" baseline="0" dirty="0">
                          <a:ln>
                            <a:noFill/>
                          </a:ln>
                          <a:solidFill>
                            <a:srgbClr val="000000"/>
                          </a:solidFill>
                          <a:effectLst/>
                          <a:latin typeface="Arial" charset="0"/>
                          <a:ea typeface="ＭＳ Ｐゴシック" charset="-128"/>
                        </a:rPr>
                        <a:t>guaranteed delivery, throughput, or latency.</a:t>
                      </a:r>
                      <a:endParaRPr kumimoji="0" lang="en-US" altLang="x-none" sz="1800" b="1" i="0" u="none" strike="noStrike" cap="none" normalizeH="0" baseline="0" dirty="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3600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lstStyle/>
          <a:p>
            <a:r>
              <a:rPr lang="en-US" dirty="0"/>
              <a:t>Determine critical data</a:t>
            </a:r>
          </a:p>
          <a:p>
            <a:pPr lvl="1"/>
            <a:r>
              <a:rPr lang="en-US" dirty="0"/>
              <a:t>Heavy load / time-critical</a:t>
            </a:r>
          </a:p>
          <a:p>
            <a:r>
              <a:rPr lang="en-US" dirty="0"/>
              <a:t>Consider</a:t>
            </a:r>
          </a:p>
          <a:p>
            <a:pPr lvl="1"/>
            <a:r>
              <a:rPr lang="en-US" dirty="0"/>
              <a:t>Using multiple copies of key data</a:t>
            </a:r>
          </a:p>
          <a:p>
            <a:pPr lvl="1"/>
            <a:r>
              <a:rPr lang="en-US" dirty="0"/>
              <a:t>Partitioning data</a:t>
            </a:r>
          </a:p>
          <a:p>
            <a:pPr lvl="1"/>
            <a:r>
              <a:rPr lang="en-US" dirty="0"/>
              <a:t>Reducing processing requirements</a:t>
            </a:r>
          </a:p>
          <a:p>
            <a:pPr lvl="1"/>
            <a:r>
              <a:rPr lang="en-US" dirty="0"/>
              <a:t>Adding resources to deal with bottlenecks</a:t>
            </a:r>
          </a:p>
          <a:p>
            <a:pPr lvl="1"/>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89</a:t>
            </a:fld>
            <a:endParaRPr lang="en-US" altLang="x-none"/>
          </a:p>
        </p:txBody>
      </p:sp>
    </p:spTree>
    <p:extLst>
      <p:ext uri="{BB962C8B-B14F-4D97-AF65-F5344CB8AC3E}">
        <p14:creationId xmlns:p14="http://schemas.microsoft.com/office/powerpoint/2010/main" val="95278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Exercise</a:t>
            </a:r>
          </a:p>
        </p:txBody>
      </p:sp>
      <p:sp>
        <p:nvSpPr>
          <p:cNvPr id="22530" name="Content Placeholder 2"/>
          <p:cNvSpPr>
            <a:spLocks noGrp="1"/>
          </p:cNvSpPr>
          <p:nvPr>
            <p:ph idx="1"/>
          </p:nvPr>
        </p:nvSpPr>
        <p:spPr/>
        <p:txBody>
          <a:bodyPr/>
          <a:lstStyle/>
          <a:p>
            <a:r>
              <a:rPr lang="en-US" altLang="x-none" dirty="0">
                <a:ea typeface="ＭＳ Ｐゴシック" charset="-128"/>
              </a:rPr>
              <a:t>Consider Interoperability for Google mail</a:t>
            </a:r>
          </a:p>
          <a:p>
            <a:r>
              <a:rPr lang="en-US" altLang="x-none" dirty="0">
                <a:ea typeface="ＭＳ Ｐゴシック" charset="-128"/>
              </a:rPr>
              <a:t>What are some potential problems with interoperability?</a:t>
            </a:r>
          </a:p>
          <a:p>
            <a:pPr lvl="1"/>
            <a:r>
              <a:rPr lang="en-US" altLang="x-none" dirty="0">
                <a:ea typeface="ＭＳ Ｐゴシック" charset="-128"/>
              </a:rPr>
              <a:t>Why are they problems?</a:t>
            </a:r>
          </a:p>
          <a:p>
            <a:pPr lvl="1"/>
            <a:r>
              <a:rPr lang="en-US" altLang="x-none" dirty="0">
                <a:ea typeface="ＭＳ Ｐゴシック" charset="-128"/>
              </a:rPr>
              <a:t>What are the consequences of these problems?</a:t>
            </a:r>
          </a:p>
          <a:p>
            <a:pPr lvl="1"/>
            <a:r>
              <a:rPr lang="en-US" altLang="x-none" dirty="0">
                <a:ea typeface="ＭＳ Ｐゴシック" charset="-128"/>
              </a:rPr>
              <a:t>Are standards sufficient to avoid problems?</a:t>
            </a:r>
          </a:p>
        </p:txBody>
      </p:sp>
      <p:sp>
        <p:nvSpPr>
          <p:cNvPr id="2253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502EE3-866A-DA45-8DAB-E3448F525BF9}" type="slidenum">
              <a:rPr lang="en-US" altLang="x-none" sz="1400">
                <a:latin typeface="Arial Black" charset="0"/>
              </a:rPr>
              <a:pPr eaLnBrk="1" hangingPunct="1"/>
              <a:t>9</a:t>
            </a:fld>
            <a:endParaRPr lang="en-US" altLang="x-none" sz="1400">
              <a:latin typeface="Arial Black"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3686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11188" y="1989138"/>
          <a:ext cx="8137525" cy="4532313"/>
        </p:xfrm>
        <a:graphic>
          <a:graphicData uri="http://schemas.openxmlformats.org/drawingml/2006/table">
            <a:tbl>
              <a:tblPr/>
              <a:tblGrid>
                <a:gridCol w="1223962">
                  <a:extLst>
                    <a:ext uri="{9D8B030D-6E8A-4147-A177-3AD203B41FA5}">
                      <a16:colId xmlns:a16="http://schemas.microsoft.com/office/drawing/2014/main" val="20000"/>
                    </a:ext>
                  </a:extLst>
                </a:gridCol>
                <a:gridCol w="6913563">
                  <a:extLst>
                    <a:ext uri="{9D8B030D-6E8A-4147-A177-3AD203B41FA5}">
                      <a16:colId xmlns:a16="http://schemas.microsoft.com/office/drawing/2014/main" val="20001"/>
                    </a:ext>
                  </a:extLst>
                </a:gridCol>
              </a:tblGrid>
              <a:tr h="45323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Data Model</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those portions of the data model that will be heavily loaded, have time critical response requirements, are heavily used, or impact portions of the system where heavy loads or time critical events occur.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For those data abstractions, determine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whether maintaining </a:t>
                      </a:r>
                      <a:r>
                        <a:rPr kumimoji="0" lang="en-US" altLang="x-none" sz="2000" b="1" i="0" u="none" strike="noStrike" cap="none" normalizeH="0" baseline="0">
                          <a:ln>
                            <a:noFill/>
                          </a:ln>
                          <a:solidFill>
                            <a:srgbClr val="000000"/>
                          </a:solidFill>
                          <a:effectLst/>
                          <a:latin typeface="Arial" charset="0"/>
                          <a:ea typeface="ＭＳ Ｐゴシック" charset="-128"/>
                        </a:rPr>
                        <a:t>multiple copies of key data</a:t>
                      </a:r>
                      <a:r>
                        <a:rPr kumimoji="0" lang="en-US" altLang="x-none" sz="2000" b="0" i="0" u="none" strike="noStrike" cap="none" normalizeH="0" baseline="0">
                          <a:ln>
                            <a:noFill/>
                          </a:ln>
                          <a:solidFill>
                            <a:srgbClr val="000000"/>
                          </a:solidFill>
                          <a:effectLst/>
                          <a:latin typeface="Arial" charset="0"/>
                          <a:ea typeface="ＭＳ Ｐゴシック" charset="-128"/>
                        </a:rPr>
                        <a:t> would benefit performance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partitioning data </a:t>
                      </a:r>
                      <a:r>
                        <a:rPr kumimoji="0" lang="en-US" altLang="x-none" sz="2000" b="0" i="0" u="none" strike="noStrike" cap="none" normalizeH="0" baseline="0">
                          <a:ln>
                            <a:noFill/>
                          </a:ln>
                          <a:solidFill>
                            <a:srgbClr val="000000"/>
                          </a:solidFill>
                          <a:effectLst/>
                          <a:latin typeface="Arial" charset="0"/>
                          <a:ea typeface="ＭＳ Ｐゴシック" charset="-128"/>
                        </a:rPr>
                        <a:t>would benefit performance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whether </a:t>
                      </a:r>
                      <a:r>
                        <a:rPr kumimoji="0" lang="en-US" altLang="x-none" sz="2000" b="1" i="0" u="none" strike="noStrike" cap="none" normalizeH="0" baseline="0">
                          <a:ln>
                            <a:noFill/>
                          </a:ln>
                          <a:solidFill>
                            <a:srgbClr val="000000"/>
                          </a:solidFill>
                          <a:effectLst/>
                          <a:latin typeface="Arial" charset="0"/>
                          <a:ea typeface="ＭＳ Ｐゴシック" charset="-128"/>
                        </a:rPr>
                        <a:t>reducing the processing requirements </a:t>
                      </a:r>
                      <a:r>
                        <a:rPr kumimoji="0" lang="en-US" altLang="x-none" sz="2000" b="0" i="0" u="none" strike="noStrike" cap="none" normalizeH="0" baseline="0">
                          <a:ln>
                            <a:noFill/>
                          </a:ln>
                          <a:solidFill>
                            <a:srgbClr val="000000"/>
                          </a:solidFill>
                          <a:effectLst/>
                          <a:latin typeface="Arial" charset="0"/>
                          <a:ea typeface="ＭＳ Ｐゴシック" charset="-128"/>
                        </a:rPr>
                        <a:t>for the creation, initialization, persistence, manipulation, translation, or destruction of the enumerated data abstractions is possible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whether</a:t>
                      </a:r>
                      <a:r>
                        <a:rPr kumimoji="0" lang="en-US" altLang="x-none" sz="2000" b="1" i="0" u="none" strike="noStrike" cap="none" normalizeH="0" baseline="0">
                          <a:ln>
                            <a:noFill/>
                          </a:ln>
                          <a:solidFill>
                            <a:srgbClr val="000000"/>
                          </a:solidFill>
                          <a:effectLst/>
                          <a:latin typeface="Arial" charset="0"/>
                          <a:ea typeface="ＭＳ Ｐゴシック" charset="-128"/>
                        </a:rPr>
                        <a:t> adding resources to reduce bottlenecks </a:t>
                      </a:r>
                      <a:r>
                        <a:rPr kumimoji="0" lang="en-US" altLang="x-none" sz="2000" b="0" i="0" u="none" strike="noStrike" cap="none" normalizeH="0" baseline="0">
                          <a:ln>
                            <a:noFill/>
                          </a:ln>
                          <a:solidFill>
                            <a:srgbClr val="000000"/>
                          </a:solidFill>
                          <a:effectLst/>
                          <a:latin typeface="Arial" charset="0"/>
                          <a:ea typeface="ＭＳ Ｐゴシック" charset="-128"/>
                        </a:rPr>
                        <a:t>for the creation, initialization, persistence, manipulation, translation, or destruction of the enumerated data abstractions is feasible.</a:t>
                      </a:r>
                      <a:endParaRPr kumimoji="0" lang="en-US" altLang="x-none" sz="20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087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among architectural elements </a:t>
            </a:r>
          </a:p>
        </p:txBody>
      </p:sp>
      <p:sp>
        <p:nvSpPr>
          <p:cNvPr id="3" name="Content Placeholder 2"/>
          <p:cNvSpPr>
            <a:spLocks noGrp="1"/>
          </p:cNvSpPr>
          <p:nvPr>
            <p:ph idx="1"/>
          </p:nvPr>
        </p:nvSpPr>
        <p:spPr/>
        <p:txBody>
          <a:bodyPr/>
          <a:lstStyle/>
          <a:p>
            <a:r>
              <a:rPr lang="en-US" dirty="0"/>
              <a:t>Co-locating critical resources</a:t>
            </a:r>
          </a:p>
          <a:p>
            <a:pPr lvl="1"/>
            <a:r>
              <a:rPr lang="en-US" dirty="0"/>
              <a:t>Reduce loading, improve efficiency</a:t>
            </a:r>
          </a:p>
          <a:p>
            <a:r>
              <a:rPr lang="en-US" dirty="0"/>
              <a:t>Assign heavy computational components to the processor with most capacity</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91</a:t>
            </a:fld>
            <a:endParaRPr lang="en-US" altLang="x-none"/>
          </a:p>
        </p:txBody>
      </p:sp>
    </p:spTree>
    <p:extLst>
      <p:ext uri="{BB962C8B-B14F-4D97-AF65-F5344CB8AC3E}">
        <p14:creationId xmlns:p14="http://schemas.microsoft.com/office/powerpoint/2010/main" val="18424149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3789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468313" y="2492375"/>
          <a:ext cx="8064500" cy="3783013"/>
        </p:xfrm>
        <a:graphic>
          <a:graphicData uri="http://schemas.openxmlformats.org/drawingml/2006/table">
            <a:tbl>
              <a:tblPr/>
              <a:tblGrid>
                <a:gridCol w="1512887">
                  <a:extLst>
                    <a:ext uri="{9D8B030D-6E8A-4147-A177-3AD203B41FA5}">
                      <a16:colId xmlns:a16="http://schemas.microsoft.com/office/drawing/2014/main" val="20000"/>
                    </a:ext>
                  </a:extLst>
                </a:gridCol>
                <a:gridCol w="6551613">
                  <a:extLst>
                    <a:ext uri="{9D8B030D-6E8A-4147-A177-3AD203B41FA5}">
                      <a16:colId xmlns:a16="http://schemas.microsoft.com/office/drawing/2014/main" val="20001"/>
                    </a:ext>
                  </a:extLst>
                </a:gridCol>
              </a:tblGrid>
              <a:tr h="37830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ＭＳ Ｐゴシック" charset="-128"/>
                        </a:rPr>
                        <a:t>Mapping Among Architectural Elements</a:t>
                      </a:r>
                      <a:endParaRPr kumimoji="0" lang="en-US" altLang="x-none" sz="1600" b="1" i="0" u="none" strike="noStrike" cap="none" normalizeH="0" baseline="0">
                        <a:ln>
                          <a:noFill/>
                        </a:ln>
                        <a:solidFill>
                          <a:srgbClr val="000000"/>
                        </a:solidFill>
                        <a:effectLst/>
                        <a:latin typeface="Times" charset="0"/>
                        <a:ea typeface="ＭＳ Ｐゴシック" charset="-128"/>
                      </a:endParaRPr>
                    </a:p>
                  </a:txBody>
                  <a:tcPr marL="68577" marR="68577"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Where heavy network loading will occur, determine whether co-locating some components will reduce loading and improve overall efficiency.</a:t>
                      </a:r>
                    </a:p>
                    <a:p>
                      <a:pPr marL="0" marR="0" lvl="0" indent="0" algn="l" defTabSz="914400" rtl="0" eaLnBrk="1" fontAlgn="base" latinLnBrk="0" hangingPunct="1">
                        <a:lnSpc>
                          <a:spcPct val="80000"/>
                        </a:lnSpc>
                        <a:spcBef>
                          <a:spcPts val="6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Ensure that components with heavy computation requirements are assigned to processors with the most processing capacity. </a:t>
                      </a:r>
                    </a:p>
                    <a:p>
                      <a:pPr marL="0" marR="0" lvl="0" indent="0" algn="l" defTabSz="914400" rtl="0" eaLnBrk="1" fontAlgn="base" latinLnBrk="0" hangingPunct="1">
                        <a:lnSpc>
                          <a:spcPct val="80000"/>
                        </a:lnSpc>
                        <a:spcBef>
                          <a:spcPts val="600"/>
                        </a:spcBef>
                        <a:spcAft>
                          <a:spcPts val="3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where </a:t>
                      </a:r>
                      <a:r>
                        <a:rPr kumimoji="0" lang="en-US" altLang="x-none" sz="2000" b="1" i="0" u="none" strike="noStrike" cap="none" normalizeH="0" baseline="0">
                          <a:ln>
                            <a:noFill/>
                          </a:ln>
                          <a:solidFill>
                            <a:srgbClr val="000000"/>
                          </a:solidFill>
                          <a:effectLst/>
                          <a:latin typeface="Arial" charset="0"/>
                          <a:ea typeface="ＭＳ Ｐゴシック" charset="-128"/>
                        </a:rPr>
                        <a:t>introducing concurrency </a:t>
                      </a:r>
                      <a:r>
                        <a:rPr kumimoji="0" lang="en-US" altLang="x-none" sz="2000" b="0" i="0" u="none" strike="noStrike" cap="none" normalizeH="0" baseline="0">
                          <a:ln>
                            <a:noFill/>
                          </a:ln>
                          <a:solidFill>
                            <a:srgbClr val="000000"/>
                          </a:solidFill>
                          <a:effectLst/>
                          <a:latin typeface="Arial" charset="0"/>
                          <a:ea typeface="ＭＳ Ｐゴシック" charset="-128"/>
                        </a:rPr>
                        <a:t>(that is, allocating a piece of functionality to two or more copies of a component running simultaneously) is feasible and has a significant positive effect on performance.</a:t>
                      </a:r>
                    </a:p>
                    <a:p>
                      <a:pPr marL="0" marR="0" lvl="0" indent="0" algn="l" defTabSz="914400" rtl="0" eaLnBrk="1" fontAlgn="base" latinLnBrk="0" hangingPunct="1">
                        <a:lnSpc>
                          <a:spcPct val="80000"/>
                        </a:lnSpc>
                        <a:spcBef>
                          <a:spcPts val="600"/>
                        </a:spcBef>
                        <a:spcAft>
                          <a:spcPts val="3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whether the choice of threads of control and their associated responsibilities introduces bottlenecks. </a:t>
                      </a:r>
                      <a:endParaRPr kumimoji="0" lang="en-US" altLang="x-none" sz="2000" b="0" i="0" u="none" strike="noStrike" cap="none" normalizeH="0" baseline="0">
                        <a:ln>
                          <a:noFill/>
                        </a:ln>
                        <a:solidFill>
                          <a:srgbClr val="000000"/>
                        </a:solidFill>
                        <a:effectLst/>
                        <a:latin typeface="Times New Roman" charset="0"/>
                        <a:ea typeface="ＭＳ Ｐゴシック" charset="-128"/>
                      </a:endParaRPr>
                    </a:p>
                  </a:txBody>
                  <a:tcPr marL="68577" marR="68577"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64886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a:t>
            </a:r>
          </a:p>
        </p:txBody>
      </p:sp>
      <p:sp>
        <p:nvSpPr>
          <p:cNvPr id="3" name="Content Placeholder 2"/>
          <p:cNvSpPr>
            <a:spLocks noGrp="1"/>
          </p:cNvSpPr>
          <p:nvPr>
            <p:ph idx="1"/>
          </p:nvPr>
        </p:nvSpPr>
        <p:spPr/>
        <p:txBody>
          <a:bodyPr/>
          <a:lstStyle/>
          <a:p>
            <a:r>
              <a:rPr lang="en-US" dirty="0"/>
              <a:t>Determine critical and limited resources for performance</a:t>
            </a:r>
          </a:p>
          <a:p>
            <a:pPr lvl="1"/>
            <a:r>
              <a:rPr lang="en-US" dirty="0"/>
              <a:t>Monitor and manage quality of service</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93</a:t>
            </a:fld>
            <a:endParaRPr lang="en-US" altLang="x-none"/>
          </a:p>
        </p:txBody>
      </p:sp>
    </p:spTree>
    <p:extLst>
      <p:ext uri="{BB962C8B-B14F-4D97-AF65-F5344CB8AC3E}">
        <p14:creationId xmlns:p14="http://schemas.microsoft.com/office/powerpoint/2010/main" val="901257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3891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205038"/>
          <a:ext cx="7993063" cy="3781425"/>
        </p:xfrm>
        <a:graphic>
          <a:graphicData uri="http://schemas.openxmlformats.org/drawingml/2006/table">
            <a:tbl>
              <a:tblPr/>
              <a:tblGrid>
                <a:gridCol w="1584325">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37814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Resource Management</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which resources in your system are critical for performance. For these resources ensure they will be monitored and managed under normal and overloaded system operation.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For example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system elements that need to be aware of, and manage, time and other performance-critical resources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process/thread models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prioritization of  resources and access to resources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scheduling and locking strategies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0" i="0" u="none" strike="noStrike" cap="none" normalizeH="0" baseline="0">
                          <a:ln>
                            <a:noFill/>
                          </a:ln>
                          <a:solidFill>
                            <a:srgbClr val="000000"/>
                          </a:solidFill>
                          <a:effectLst/>
                          <a:latin typeface="Arial" charset="0"/>
                          <a:ea typeface="ＭＳ Ｐゴシック" charset="-128"/>
                        </a:rPr>
                        <a:t>deploying additional resources on demand to meet increased loads</a:t>
                      </a:r>
                      <a:endParaRPr kumimoji="0" lang="en-US" altLang="x-none" sz="2000" b="0"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1130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time</a:t>
            </a:r>
          </a:p>
        </p:txBody>
      </p:sp>
      <p:sp>
        <p:nvSpPr>
          <p:cNvPr id="3" name="Content Placeholder 2"/>
          <p:cNvSpPr>
            <a:spLocks noGrp="1"/>
          </p:cNvSpPr>
          <p:nvPr>
            <p:ph idx="1"/>
          </p:nvPr>
        </p:nvSpPr>
        <p:spPr/>
        <p:txBody>
          <a:bodyPr/>
          <a:lstStyle/>
          <a:p>
            <a:r>
              <a:rPr lang="en-US" dirty="0"/>
              <a:t>Consider </a:t>
            </a:r>
          </a:p>
          <a:p>
            <a:pPr lvl="1"/>
            <a:r>
              <a:rPr lang="en-US" dirty="0"/>
              <a:t>Required time to complete binding</a:t>
            </a:r>
          </a:p>
          <a:p>
            <a:pPr lvl="1"/>
            <a:r>
              <a:rPr lang="en-US" dirty="0"/>
              <a:t>Additional overhead</a:t>
            </a:r>
          </a:p>
          <a:p>
            <a:endParaRPr lang="en-US" dirty="0"/>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95</a:t>
            </a:fld>
            <a:endParaRPr lang="en-US" altLang="x-none"/>
          </a:p>
        </p:txBody>
      </p:sp>
    </p:spTree>
    <p:extLst>
      <p:ext uri="{BB962C8B-B14F-4D97-AF65-F5344CB8AC3E}">
        <p14:creationId xmlns:p14="http://schemas.microsoft.com/office/powerpoint/2010/main" val="12362537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3993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84213" y="2636838"/>
          <a:ext cx="7559675" cy="2376488"/>
        </p:xfrm>
        <a:graphic>
          <a:graphicData uri="http://schemas.openxmlformats.org/drawingml/2006/table">
            <a:tbl>
              <a:tblPr/>
              <a:tblGrid>
                <a:gridCol w="1439862">
                  <a:extLst>
                    <a:ext uri="{9D8B030D-6E8A-4147-A177-3AD203B41FA5}">
                      <a16:colId xmlns:a16="http://schemas.microsoft.com/office/drawing/2014/main" val="20000"/>
                    </a:ext>
                  </a:extLst>
                </a:gridCol>
                <a:gridCol w="6119813">
                  <a:extLst>
                    <a:ext uri="{9D8B030D-6E8A-4147-A177-3AD203B41FA5}">
                      <a16:colId xmlns:a16="http://schemas.microsoft.com/office/drawing/2014/main" val="20001"/>
                    </a:ext>
                  </a:extLst>
                </a:gridCol>
              </a:tblGrid>
              <a:tr h="23764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Binding Time</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For each element that will be bound after compile time, determine the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time necessary to complete the binding</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additional overhead introduced by using the late binding mechanism</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Ensure that these values do not pose unacceptable performance penalties on the system.</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42500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technology</a:t>
            </a:r>
          </a:p>
        </p:txBody>
      </p:sp>
      <p:sp>
        <p:nvSpPr>
          <p:cNvPr id="3" name="Content Placeholder 2"/>
          <p:cNvSpPr>
            <a:spLocks noGrp="1"/>
          </p:cNvSpPr>
          <p:nvPr>
            <p:ph idx="1"/>
          </p:nvPr>
        </p:nvSpPr>
        <p:spPr/>
        <p:txBody>
          <a:bodyPr/>
          <a:lstStyle/>
          <a:p>
            <a:r>
              <a:rPr lang="en-US" dirty="0"/>
              <a:t>How does your choice of technology affect performance?</a:t>
            </a:r>
          </a:p>
          <a:p>
            <a:pPr lvl="1"/>
            <a:r>
              <a:rPr lang="en-US" dirty="0"/>
              <a:t>Does it meet requirements?</a:t>
            </a:r>
          </a:p>
          <a:p>
            <a:pPr lvl="1"/>
            <a:r>
              <a:rPr lang="en-US" dirty="0"/>
              <a:t>Does it add unacceptable overhead?</a:t>
            </a:r>
          </a:p>
          <a:p>
            <a:pPr lvl="1"/>
            <a:r>
              <a:rPr lang="en-US" dirty="0"/>
              <a:t>Can you control </a:t>
            </a:r>
            <a:r>
              <a:rPr lang="en-US"/>
              <a:t>resource limitations?</a:t>
            </a:r>
            <a:endParaRPr lang="en-US" dirty="0"/>
          </a:p>
          <a:p>
            <a:r>
              <a:rPr lang="en-US" dirty="0"/>
              <a:t>Example: web-frameworks like Zend, etc.</a:t>
            </a:r>
          </a:p>
        </p:txBody>
      </p:sp>
      <p:sp>
        <p:nvSpPr>
          <p:cNvPr id="4" name="Slide Number Placeholder 3"/>
          <p:cNvSpPr>
            <a:spLocks noGrp="1"/>
          </p:cNvSpPr>
          <p:nvPr>
            <p:ph type="sldNum" sz="quarter" idx="10"/>
          </p:nvPr>
        </p:nvSpPr>
        <p:spPr/>
        <p:txBody>
          <a:bodyPr/>
          <a:lstStyle/>
          <a:p>
            <a:fld id="{E7D8BEC4-5DFD-124E-9331-0AF1AB120454}" type="slidenum">
              <a:rPr lang="en-US" altLang="x-none" smtClean="0"/>
              <a:pPr/>
              <a:t>97</a:t>
            </a:fld>
            <a:endParaRPr lang="en-US" altLang="x-none"/>
          </a:p>
        </p:txBody>
      </p:sp>
    </p:spTree>
    <p:extLst>
      <p:ext uri="{BB962C8B-B14F-4D97-AF65-F5344CB8AC3E}">
        <p14:creationId xmlns:p14="http://schemas.microsoft.com/office/powerpoint/2010/main" val="8118864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Design Checklist for Performance</a:t>
            </a:r>
          </a:p>
        </p:txBody>
      </p:sp>
      <p:sp>
        <p:nvSpPr>
          <p:cNvPr id="4096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611188" y="2205038"/>
          <a:ext cx="7993062" cy="3640138"/>
        </p:xfrm>
        <a:graphic>
          <a:graphicData uri="http://schemas.openxmlformats.org/drawingml/2006/table">
            <a:tbl>
              <a:tblPr/>
              <a:tblGrid>
                <a:gridCol w="1439862">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36401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Choice of Technology</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Will your choice of technology let you set and meet hard real time deadlines? Do you know its characteristics under load and its limits?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Does your choice of technology give you the ability to set</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scheduling policy</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priorities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policies for reducing demand</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allocation of portions of the technology to processors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other performance related parameters</a:t>
                      </a:r>
                    </a:p>
                    <a:p>
                      <a:pPr marL="0" marR="0" lvl="0" indent="0" algn="l" defTabSz="914400" rtl="0" eaLnBrk="1" fontAlgn="base" latinLnBrk="0" hangingPunct="1">
                        <a:lnSpc>
                          <a:spcPct val="80000"/>
                        </a:lnSpc>
                        <a:spcBef>
                          <a:spcPts val="500"/>
                        </a:spcBef>
                        <a:spcAft>
                          <a:spcPts val="3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Does your choice of technology introduce excessive overhead for heavily used operations?</a:t>
                      </a:r>
                      <a:endParaRPr kumimoji="0" lang="en-US" altLang="x-none" sz="2000" b="1"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2499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fontScale="92500" lnSpcReduction="20000"/>
          </a:bodyPr>
          <a:lstStyle/>
          <a:p>
            <a:pPr>
              <a:defRPr/>
            </a:pPr>
            <a:r>
              <a:rPr lang="en-US" dirty="0"/>
              <a:t>Performance is about the management of system resources in the face of particular types of </a:t>
            </a:r>
            <a:r>
              <a:rPr lang="en-US"/>
              <a:t>demand to </a:t>
            </a:r>
            <a:r>
              <a:rPr lang="en-US" dirty="0"/>
              <a:t>achieve acceptable timing behavior. </a:t>
            </a:r>
          </a:p>
          <a:p>
            <a:pPr>
              <a:defRPr/>
            </a:pPr>
            <a:r>
              <a:rPr lang="en-US" dirty="0"/>
              <a:t>Performance can be measured in terms of throughput and latency for both interactive and embedded real time systems.</a:t>
            </a:r>
          </a:p>
          <a:p>
            <a:pPr>
              <a:defRPr/>
            </a:pPr>
            <a:r>
              <a:rPr lang="en-US" dirty="0"/>
              <a:t>Performance can be improved by reducing demand or by managing resources more appropriately. </a:t>
            </a:r>
          </a:p>
        </p:txBody>
      </p:sp>
      <p:sp>
        <p:nvSpPr>
          <p:cNvPr id="419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1336514534"/>
      </p:ext>
    </p:extLst>
  </p:cSld>
  <p:clrMapOvr>
    <a:masterClrMapping/>
  </p:clrMapOvr>
</p:sld>
</file>

<file path=ppt/theme/theme1.xml><?xml version="1.0" encoding="utf-8"?>
<a:theme xmlns:a="http://schemas.openxmlformats.org/drawingml/2006/main" name="Josef_PhD_v2">
  <a:themeElements>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479e590">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479e59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479e59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479e59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479e59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479e59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479e59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479e59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479e59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479e59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479e59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479e59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Josef_PhD_v2</Template>
  <TotalTime>16079</TotalTime>
  <Words>5696</Words>
  <Application>Microsoft Office PowerPoint</Application>
  <PresentationFormat>Bildspel på skärmen (4:3)</PresentationFormat>
  <Paragraphs>613</Paragraphs>
  <Slides>99</Slides>
  <Notes>4</Notes>
  <HiddenSlides>34</HiddenSlides>
  <MMClips>1</MMClips>
  <ScaleCrop>false</ScaleCrop>
  <HeadingPairs>
    <vt:vector size="8" baseType="variant">
      <vt:variant>
        <vt:lpstr>Använt teckensnitt</vt:lpstr>
      </vt:variant>
      <vt:variant>
        <vt:i4>5</vt:i4>
      </vt:variant>
      <vt:variant>
        <vt:lpstr>Tema</vt:lpstr>
      </vt:variant>
      <vt:variant>
        <vt:i4>1</vt:i4>
      </vt:variant>
      <vt:variant>
        <vt:lpstr>Serverprogram för OLE-inbäddning</vt:lpstr>
      </vt:variant>
      <vt:variant>
        <vt:i4>1</vt:i4>
      </vt:variant>
      <vt:variant>
        <vt:lpstr>Bildrubriker</vt:lpstr>
      </vt:variant>
      <vt:variant>
        <vt:i4>99</vt:i4>
      </vt:variant>
    </vt:vector>
  </HeadingPairs>
  <TitlesOfParts>
    <vt:vector size="106" baseType="lpstr">
      <vt:lpstr>Arial</vt:lpstr>
      <vt:lpstr>Arial Black</vt:lpstr>
      <vt:lpstr>Symbol</vt:lpstr>
      <vt:lpstr>Times</vt:lpstr>
      <vt:lpstr>Times New Roman</vt:lpstr>
      <vt:lpstr>Josef_PhD_v2</vt:lpstr>
      <vt:lpstr>Visio</vt:lpstr>
      <vt:lpstr>Software Engineering</vt:lpstr>
      <vt:lpstr>PowerPoint-presentation</vt:lpstr>
      <vt:lpstr>Interoperability</vt:lpstr>
      <vt:lpstr>What is Interoperability?</vt:lpstr>
      <vt:lpstr>Simpler words</vt:lpstr>
      <vt:lpstr>Scenario</vt:lpstr>
      <vt:lpstr>Scenario 2</vt:lpstr>
      <vt:lpstr>Internet of things</vt:lpstr>
      <vt:lpstr>Exercise</vt:lpstr>
      <vt:lpstr>Interoperability General Scenario</vt:lpstr>
      <vt:lpstr>Sample Concrete Interoperability Scenario</vt:lpstr>
      <vt:lpstr>Concrete scenario</vt:lpstr>
      <vt:lpstr>Goal of Interoperability Tactics</vt:lpstr>
      <vt:lpstr>Goal of Interoperability Tactics</vt:lpstr>
      <vt:lpstr>Interoperability Tactics</vt:lpstr>
      <vt:lpstr>Locate</vt:lpstr>
      <vt:lpstr>Manage Interfaces</vt:lpstr>
      <vt:lpstr>Checklist</vt:lpstr>
      <vt:lpstr>Allocation of responsibilities</vt:lpstr>
      <vt:lpstr>Design Checklist for Interoperability</vt:lpstr>
      <vt:lpstr>Coordination model</vt:lpstr>
      <vt:lpstr>Design Checklist for Interoperability</vt:lpstr>
      <vt:lpstr>Data model</vt:lpstr>
      <vt:lpstr>Design Checklist for Interoperability</vt:lpstr>
      <vt:lpstr>Mapping among architectural elements </vt:lpstr>
      <vt:lpstr>Design Checklist for Interoperability</vt:lpstr>
      <vt:lpstr>Resource management</vt:lpstr>
      <vt:lpstr>Design Checklist for Interoperability</vt:lpstr>
      <vt:lpstr>Binding time</vt:lpstr>
      <vt:lpstr>Design Checklist for Interoperability</vt:lpstr>
      <vt:lpstr>Choice of technology</vt:lpstr>
      <vt:lpstr>Design Checklist for Interoperability</vt:lpstr>
      <vt:lpstr>Summary</vt:lpstr>
      <vt:lpstr>Modifiability</vt:lpstr>
      <vt:lpstr>Metrics</vt:lpstr>
      <vt:lpstr>Modifiability</vt:lpstr>
      <vt:lpstr>What is Modifiability?</vt:lpstr>
      <vt:lpstr>Difficulty of designing for modifiability</vt:lpstr>
      <vt:lpstr>Exercise for modifiability</vt:lpstr>
      <vt:lpstr>Modifiability General Scenario</vt:lpstr>
      <vt:lpstr>Planning for modifiability</vt:lpstr>
      <vt:lpstr>Sample Concrete Modifiability Scenario</vt:lpstr>
      <vt:lpstr>Concrete scenario</vt:lpstr>
      <vt:lpstr>Goal of Modifiability Tactics</vt:lpstr>
      <vt:lpstr>Goal of Modifiability Tactics</vt:lpstr>
      <vt:lpstr>Modifiability Tactics</vt:lpstr>
      <vt:lpstr>Reduce Size of a Module</vt:lpstr>
      <vt:lpstr>Increase Cohesion</vt:lpstr>
      <vt:lpstr>Reduce Coupling</vt:lpstr>
      <vt:lpstr>Reduce Coupling</vt:lpstr>
      <vt:lpstr>Defer Binding</vt:lpstr>
      <vt:lpstr>Checklist</vt:lpstr>
      <vt:lpstr>Allocation of responsibilities</vt:lpstr>
      <vt:lpstr>Design Checklist for Modifiability</vt:lpstr>
      <vt:lpstr>Coordination model</vt:lpstr>
      <vt:lpstr>Design Checklist for Modifiability</vt:lpstr>
      <vt:lpstr>Data model</vt:lpstr>
      <vt:lpstr>Design Checklist for Modifiability</vt:lpstr>
      <vt:lpstr>Mapping among architectural elements </vt:lpstr>
      <vt:lpstr>Design Checklist for Modifiability</vt:lpstr>
      <vt:lpstr>Resource management</vt:lpstr>
      <vt:lpstr>Design Checklist for Modifiability</vt:lpstr>
      <vt:lpstr>Binding time</vt:lpstr>
      <vt:lpstr>Design Checklist for Modifiability</vt:lpstr>
      <vt:lpstr>Choice of technology</vt:lpstr>
      <vt:lpstr>Design Checklist for Modifiability</vt:lpstr>
      <vt:lpstr>Summary</vt:lpstr>
      <vt:lpstr>Performance</vt:lpstr>
      <vt:lpstr>Performance</vt:lpstr>
      <vt:lpstr>What is Performance?</vt:lpstr>
      <vt:lpstr>Scenario</vt:lpstr>
      <vt:lpstr>Exercise</vt:lpstr>
      <vt:lpstr>Performance General Scenario</vt:lpstr>
      <vt:lpstr>Sample Concrete Performance Scenario</vt:lpstr>
      <vt:lpstr>Concrete scenario</vt:lpstr>
      <vt:lpstr>Goal of Performance Tactics</vt:lpstr>
      <vt:lpstr>Goal of Performance Tactics</vt:lpstr>
      <vt:lpstr>Question</vt:lpstr>
      <vt:lpstr>Performance Tactics</vt:lpstr>
      <vt:lpstr>Control Resource Demand</vt:lpstr>
      <vt:lpstr>Control Resource Demand</vt:lpstr>
      <vt:lpstr>Manage Resources</vt:lpstr>
      <vt:lpstr>Manage Resources</vt:lpstr>
      <vt:lpstr>Checklist</vt:lpstr>
      <vt:lpstr>Allocation of responsibilities</vt:lpstr>
      <vt:lpstr>Design Checklist for Performance</vt:lpstr>
      <vt:lpstr>Coordination model</vt:lpstr>
      <vt:lpstr>Design Checklist for Performance</vt:lpstr>
      <vt:lpstr>Data model</vt:lpstr>
      <vt:lpstr>Design Checklist for Performance</vt:lpstr>
      <vt:lpstr>Mapping among architectural elements </vt:lpstr>
      <vt:lpstr>Design Checklist for Performance</vt:lpstr>
      <vt:lpstr>Resource management</vt:lpstr>
      <vt:lpstr>Design Checklist for Performance</vt:lpstr>
      <vt:lpstr>Binding time</vt:lpstr>
      <vt:lpstr>Design Checklist for Performance</vt:lpstr>
      <vt:lpstr>Choice of technology</vt:lpstr>
      <vt:lpstr>Design Checklist for Performance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Anställningsintervju Forskarassistent i Medicinteknik  Josef Hallberg</dc:title>
  <dc:creator>Ägaren</dc:creator>
  <cp:lastModifiedBy>Josef Hallberg</cp:lastModifiedBy>
  <cp:revision>206</cp:revision>
  <cp:lastPrinted>2014-09-10T16:08:09Z</cp:lastPrinted>
  <dcterms:created xsi:type="dcterms:W3CDTF">2010-08-24T12:22:52Z</dcterms:created>
  <dcterms:modified xsi:type="dcterms:W3CDTF">2021-09-07T08:29:04Z</dcterms:modified>
</cp:coreProperties>
</file>